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  <p:sldMasterId id="2147483670" r:id="rId3"/>
  </p:sldMasterIdLst>
  <p:notesMasterIdLst>
    <p:notesMasterId r:id="rId13"/>
  </p:notesMasterIdLst>
  <p:sldIdLst>
    <p:sldId id="258" r:id="rId4"/>
    <p:sldId id="295" r:id="rId5"/>
    <p:sldId id="284" r:id="rId6"/>
    <p:sldId id="280" r:id="rId7"/>
    <p:sldId id="279" r:id="rId8"/>
    <p:sldId id="301" r:id="rId9"/>
    <p:sldId id="290" r:id="rId10"/>
    <p:sldId id="294" r:id="rId11"/>
    <p:sldId id="292" r:id="rId12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C30113-0D69-C23A-C1C8-54797787521B}" name="Ekenstam Petra, Kommunikation HS" initials="PE" userId="S::petra.ekenstam@regionorebrolan.se::bdc15b65-cb36-4c29-b6f8-3833fc7079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72065" autoAdjust="0"/>
  </p:normalViewPr>
  <p:slideViewPr>
    <p:cSldViewPr snapToGrid="0" showGuides="1">
      <p:cViewPr varScale="1">
        <p:scale>
          <a:sx n="105" d="100"/>
          <a:sy n="105" d="100"/>
        </p:scale>
        <p:origin x="1392" y="96"/>
      </p:cViewPr>
      <p:guideLst>
        <p:guide orient="horz"/>
        <p:guide pos="5759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0" d="100"/>
        <a:sy n="70" d="100"/>
      </p:scale>
      <p:origin x="0" y="-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D5BAB-E0D0-437A-9058-430252D9D618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B2F27-15E0-4742-B0BA-181C870B2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0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personal.1177.se/Orebrol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vardochinsats.se/" TargetMode="External"/><Relationship Id="rId5" Type="http://schemas.openxmlformats.org/officeDocument/2006/relationships/hyperlink" Target="https://www.socialstyrelsen.se/kunskapsstod-och-regler/regler-och-riktlinjer/nationella-riktlinjer/" TargetMode="External"/><Relationship Id="rId4" Type="http://schemas.openxmlformats.org/officeDocument/2006/relationships/hyperlink" Target="https://kunskapsbanken.cancercentrum.se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e.regionorebrolan.se/sv/uppdrag-avtal-och-uppfoljning/kunskapsstyrnin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kunskapsstod@regionorebrolan.s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  <a:t>Det här bildspelet ger en kort information om nationellt system för kunskapsstyrning och det lokala arbetet med nationella kunskapsstöd i Region Örebro län.</a:t>
            </a:r>
            <a:b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</a:br>
            <a: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  <a:t>Bildspelet är framtaget av Kunskapsstödsgruppen, Utvecklingsenheten, Verksamhets- och ledningsstöd, Hälso- och sjukvårdsförvaltningen, Region Örebro län tillsammans med Kommunikation HS.</a:t>
            </a:r>
            <a:b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</a:br>
            <a:b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</a:br>
            <a: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  <a:t>Bildspelet kan användas vid arbetsplatsträffar eller i andra relevanta sammanhang.</a:t>
            </a:r>
          </a:p>
          <a:p>
            <a:endParaRPr lang="sv-SE" b="0" i="0" dirty="0">
              <a:solidFill>
                <a:srgbClr val="000000"/>
              </a:solidFill>
              <a:effectLst/>
              <a:latin typeface="open_sansregular"/>
            </a:endParaRPr>
          </a:p>
          <a:p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40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Hälso- och sjukvården i Sverige håller hög kvalitet, men det finns skillnader i vård, behandling och resultat. Kunskapsstyrning är ett av flera verktyg som används för att göra en bra vård ännu bättre.</a:t>
            </a:r>
            <a:b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endParaRPr lang="sv-SE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Syftet med nationellt system för kunskapsstyrning är att ge förutsättningar för </a:t>
            </a:r>
            <a: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  <a:t>en god</a:t>
            </a:r>
            <a:r>
              <a:rPr lang="sv-SE" b="1" i="0" dirty="0">
                <a:solidFill>
                  <a:srgbClr val="000000"/>
                </a:solidFill>
                <a:effectLst/>
                <a:latin typeface="open_sansregular"/>
              </a:rPr>
              <a:t>, jämlik </a:t>
            </a:r>
            <a: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  <a:t>och kunskapsbaserad hälso- och sjukvård oavsett var i landet man bor.</a:t>
            </a:r>
            <a:r>
              <a:rPr lang="sv-SE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 Detta genom att erbjuda bästa möjliga kunskap i </a:t>
            </a: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varje </a:t>
            </a:r>
            <a:r>
              <a:rPr lang="sv-SE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patientmöte</a:t>
            </a: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och att systematiskt utveckla, dela och omsätta ny kunskap. </a:t>
            </a:r>
            <a:b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</a:br>
            <a:endParaRPr lang="sv-SE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b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b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endParaRPr lang="sv-SE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7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BBA46-1D6E-1079-03F4-8CA051DB1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62E00F8-057F-7796-5DA3-5878DFA99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67EB74B-43BF-E43C-5F41-0AB325576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För att få en mer kunskapsbaserad och jämlik hälso- och sjukvård enades Sveriges 21 regioner 2018 om ett gemensamt system för kunskapsstyrning.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Regionerna utvecklar kunskapsstöd tillsammans med kommuner, patient- och professionsföreningar och statliga myndigheter.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AD0C823-2050-1190-36FF-5C2E33E76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8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B775F-49BD-DE7B-B7A6-205BDF899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7F40988-17A7-46B6-FE5C-616E681CE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FC592B0-2C11-34CD-5A2C-EF28F039C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Kunskapsstöd tas fram nationellt - systematiskt</a:t>
            </a:r>
            <a:endParaRPr lang="sv-SE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Att arbeta kunskapsbaserat inom hälso- och sjukvården är inget nytt, men här sker arbetet på ett systematiskt sätt och alla regioner tillsammans.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Kunskapsstöden tas fram av nationella arbetsgrupper som består av ledamöter med expertkunskap inom aktuellt område. I arbetet deltar även patientrepresentanter samt representanter från kommunal hälso- och sjukvården.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Exempel på kunskapsstöd är vårdförlopp, vårdprogram, riktlinjer och rekommendationer.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r>
              <a:rPr lang="sv-SE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Lokala anpassningar</a:t>
            </a:r>
            <a:endParaRPr lang="sv-SE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Varje region anpassar införandet av kunskapsstöd utifrån sina lokala förutsättningar.</a:t>
            </a:r>
            <a:b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b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b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endParaRPr lang="sv-SE" dirty="0"/>
          </a:p>
          <a:p>
            <a:endParaRPr lang="sv-SE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042A798-E64F-8478-0F79-48FC57589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3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B9ADC-31E4-A92D-D802-E533E1085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0298B25-26F2-7922-D6EE-1178178E31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7207CDB-4BC8-C9B4-593C-2E8C96D24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  <a:tabLst>
                <a:tab pos="215900" algn="l"/>
              </a:tabLst>
            </a:pPr>
            <a:r>
              <a:rPr lang="sv-SE" sz="1800" b="1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Kunskapsstöd i patientmötet – kloka kliniska val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sv-SE" sz="1800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Kunskapsstöden är anpassade för att ge stöd i patientmötet, exempelvis när du behöver stämma av vilka prover som bör tas, vilka behandlingar som rekommenderas eller vilka differentialdiagnoser du ska vara uppmärksam på.</a:t>
            </a:r>
            <a:r>
              <a:rPr lang="sv-SE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Det ska vara lätt att göra rätt.</a:t>
            </a:r>
            <a:endParaRPr lang="sv-SE" sz="1800" b="0" i="0" dirty="0">
              <a:solidFill>
                <a:srgbClr val="1E1E1E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sv-SE" sz="1800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Kunskapsstöden gäller på gruppnivå. Det är alltid du själv som utifrån enskild patient och situation ansvarar för tillämpningen av rekommendationerna.</a:t>
            </a:r>
            <a:endParaRPr lang="sv-SE" sz="1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sv-SE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kunskapsstöden som ett underlag för att göra kloka kliniska val.</a:t>
            </a:r>
            <a:br>
              <a:rPr lang="sv-SE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sv-SE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15900" algn="l"/>
              </a:tabLst>
              <a:defRPr/>
            </a:pPr>
            <a:r>
              <a:rPr lang="sv-SE" sz="1800" b="1" dirty="0"/>
              <a:t>Förbättrad vårdkvalitet och patientsäkerhet</a:t>
            </a:r>
            <a:endParaRPr lang="sv-SE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sv-SE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Kunskapsstöden ger förutsättningar för förbättrad vårdkvalitet och patientsäkerhet.</a:t>
            </a:r>
            <a:br>
              <a:rPr lang="sv-SE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sv-SE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sv-SE" sz="1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735B35-8A4F-C90A-F963-CDCE8B6DD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39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Nationella kunskapsstöd finns publicerade på en rad olika nationella webbsidor.</a:t>
            </a:r>
            <a:br>
              <a:rPr lang="sv-SE" dirty="0"/>
            </a:br>
            <a:r>
              <a:rPr lang="sv-SE" dirty="0"/>
              <a:t>Exempelvis:</a:t>
            </a:r>
          </a:p>
          <a:p>
            <a:endParaRPr lang="sv-S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1177 Vårdpersonal - </a:t>
            </a:r>
            <a:r>
              <a:rPr lang="sv-SE" dirty="0">
                <a:hlinkClick r:id="rId3"/>
              </a:rPr>
              <a:t>1177 för vårdpersonal</a:t>
            </a:r>
            <a:endParaRPr lang="sv-S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Kunskapsbanken – nationella kunskapsstöd för cancer </a:t>
            </a:r>
            <a:r>
              <a:rPr lang="sv-SE" dirty="0">
                <a:hlinkClick r:id="rId4"/>
              </a:rPr>
              <a:t>Start Kunskapsbanken - RCC Kunskapsbanken (cancercentrum.se)</a:t>
            </a:r>
            <a:endParaRPr lang="sv-S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Socialstyrelsen nationella riktlinjer - </a:t>
            </a:r>
            <a:r>
              <a:rPr lang="sv-SE" dirty="0">
                <a:hlinkClick r:id="rId5"/>
              </a:rPr>
              <a:t>Nationella riktlinjer – Socialstyrelsen</a:t>
            </a:r>
            <a:endParaRPr lang="sv-S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Vård och insatsprogram (VIP) </a:t>
            </a:r>
            <a:r>
              <a:rPr lang="sv-SE" dirty="0">
                <a:hlinkClick r:id="rId6"/>
              </a:rPr>
              <a:t>–</a:t>
            </a:r>
            <a:r>
              <a:rPr lang="sv-SE" dirty="0"/>
              <a:t> Psykiatrins vårdprogram - </a:t>
            </a:r>
            <a:r>
              <a:rPr lang="sv-SE" dirty="0">
                <a:hlinkClick r:id="rId6"/>
              </a:rPr>
              <a:t>Nationella vård- och insatsprogram (vardochinsats.se)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787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Så här arbetar vi i regionen när ett nytt kunskapsstöd kommer.</a:t>
            </a:r>
            <a:br>
              <a:rPr lang="sv-SE" dirty="0"/>
            </a:br>
            <a:br>
              <a:rPr lang="sv-SE" dirty="0"/>
            </a:br>
            <a:r>
              <a:rPr lang="sv-SE" b="1" dirty="0"/>
              <a:t>Kartläggning</a:t>
            </a:r>
            <a:br>
              <a:rPr lang="sv-SE" b="1" dirty="0"/>
            </a:br>
            <a:r>
              <a:rPr lang="sv-SE" b="0" dirty="0"/>
              <a:t>För att göra kartläggning av nuläget i regionen i förhållande till vad som rekommenderas i kunskapsstödet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bildas en lokal arbetsgrupp i samråd med berörda verksamhetschefer. Arbetsgruppen består av medarbetare med olika professioner som har god kunskap i ämnet.</a:t>
            </a:r>
            <a:r>
              <a:rPr lang="sv-SE" dirty="0">
                <a:solidFill>
                  <a:srgbClr val="FF0000"/>
                </a:solidFill>
                <a:highlight>
                  <a:srgbClr val="FFFF00"/>
                </a:highlight>
              </a:rPr>
              <a:t> Patient-närstående och kommunal representation inkluderas i arbetsgruppen när behov finns.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arbetsgruppens uppdrag är att göra en nulägesanalys, även kallad gapanalys. Vad gör vi bra redan idag och vad kan förbättras i de berörda verksamheterna?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sv-SE" b="1" dirty="0"/>
            </a:br>
            <a:r>
              <a:rPr lang="sv-SE" b="1" dirty="0"/>
              <a:t>Införande</a:t>
            </a:r>
            <a:br>
              <a:rPr lang="sv-SE" b="1" dirty="0"/>
            </a:br>
            <a:r>
              <a:rPr lang="sv-SE" b="0" dirty="0"/>
              <a:t>Efter att gapanalysen är klar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presenteras den för berörda verksamhetschefer, som fattar beslut om vilka förändringar som ska genomföras.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förbättringsarbete genomförs i de berörda verksamheterna.</a:t>
            </a:r>
            <a:br>
              <a:rPr lang="sv-SE" dirty="0"/>
            </a:b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Uppföljning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b="0" dirty="0"/>
              <a:t>För att veta om förändringar ledde till tänkta förbättringar, sker strukturerad uppföljning.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uppföljning – hur har det gått med införandet av förbättringsarbete, har det blivit någon förbättring?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är det något som kan förbättras ytterligare?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B2F27-15E0-4742-B0BA-181C870B2A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537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Reflektion</a:t>
            </a:r>
            <a:br>
              <a:rPr lang="sv-SE" dirty="0"/>
            </a:br>
            <a:r>
              <a:rPr lang="sv-SE" dirty="0"/>
              <a:t>Vad innebär detta för oss och vår verksamhet?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81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Ansvariga</a:t>
            </a:r>
            <a:br>
              <a:rPr lang="sv-SE" dirty="0"/>
            </a:br>
            <a:r>
              <a:rPr lang="sv-SE" dirty="0"/>
              <a:t>Ansvariga för kunskapsstödsprocessen i Region Örebro län är Kunskapsstödsgruppen, Hälso- och sjukvårdens Utvecklingsenhet. </a:t>
            </a:r>
            <a:br>
              <a:rPr lang="sv-SE" dirty="0"/>
            </a:br>
            <a:br>
              <a:rPr lang="sv-SE" dirty="0"/>
            </a:br>
            <a:r>
              <a:rPr lang="sv-SE" b="1" dirty="0"/>
              <a:t>Veta mer</a:t>
            </a:r>
            <a:br>
              <a:rPr lang="sv-SE" b="1" dirty="0"/>
            </a:br>
            <a:r>
              <a:rPr lang="sv-SE" b="0" dirty="0"/>
              <a:t>Vill du veta mer så finns information på vårdgivarwebben. </a:t>
            </a:r>
            <a:r>
              <a:rPr lang="sv-SE" dirty="0">
                <a:hlinkClick r:id="rId3"/>
              </a:rPr>
              <a:t>Kunskapsstyrning • Vårdgivare Region Örebro län (regionorebrolan.se)</a:t>
            </a:r>
            <a:endParaRPr lang="sv-SE" b="0" dirty="0"/>
          </a:p>
          <a:p>
            <a:endParaRPr lang="sv-SE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Har du frågor</a:t>
            </a:r>
            <a:br>
              <a:rPr lang="sv-SE" b="1" dirty="0"/>
            </a:br>
            <a:r>
              <a:rPr lang="sv-SE" b="0" dirty="0"/>
              <a:t>Har du frågor så mejla gärna Kunskapsstödsgruppen. </a:t>
            </a:r>
            <a:r>
              <a:rPr lang="sv-SE" dirty="0">
                <a:hlinkClick r:id="rId4"/>
              </a:rPr>
              <a:t>kunskapsstod@regionorebrolan.se</a:t>
            </a:r>
            <a:endParaRPr lang="sv-SE" dirty="0"/>
          </a:p>
          <a:p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03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6875462" cy="22685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20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-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-1587" y="0"/>
            <a:ext cx="9144000" cy="5143500"/>
          </a:xfrm>
          <a:prstGeom prst="rect">
            <a:avLst/>
          </a:prstGeom>
          <a:gradFill flip="none" rotWithShape="1">
            <a:gsLst>
              <a:gs pos="2000">
                <a:srgbClr val="EDEDED"/>
              </a:gs>
              <a:gs pos="98750">
                <a:srgbClr val="EDEDED"/>
              </a:gs>
              <a:gs pos="5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5313" y="1537437"/>
            <a:ext cx="7953375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5312" y="2690374"/>
            <a:ext cx="7953375" cy="13144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CD2B91C-B5E0-F8EC-1EB5-C4D0C64E68B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9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-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98750">
                <a:schemeClr val="bg1"/>
              </a:gs>
              <a:gs pos="71000">
                <a:srgbClr val="DADA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5314" y="1537437"/>
            <a:ext cx="5538068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5313" y="2690374"/>
            <a:ext cx="5538068" cy="13144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5298D85-F8DE-BAF3-DC5F-FCECD609F5C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6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-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98750">
                <a:schemeClr val="bg1"/>
              </a:gs>
              <a:gs pos="71000">
                <a:srgbClr val="DADA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09625" y="873235"/>
            <a:ext cx="6124752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09624" y="2026172"/>
            <a:ext cx="6124752" cy="69977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D6CA7D6-516A-848A-CD98-EE8A985F5DF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2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/>
          <p:cNvSpPr>
            <a:spLocks noGrp="1"/>
          </p:cNvSpPr>
          <p:nvPr>
            <p:ph idx="13"/>
          </p:nvPr>
        </p:nvSpPr>
        <p:spPr>
          <a:xfrm>
            <a:off x="4149697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973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- Grön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3321078" cy="1017587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588963"/>
            <a:ext cx="4572000" cy="43783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56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 - Grön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3321078" cy="101758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588963"/>
            <a:ext cx="4572000" cy="21888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0"/>
          <p:cNvSpPr>
            <a:spLocks noGrp="1"/>
          </p:cNvSpPr>
          <p:nvPr>
            <p:ph type="pic" sz="quarter" idx="17"/>
          </p:nvPr>
        </p:nvSpPr>
        <p:spPr>
          <a:xfrm>
            <a:off x="4572000" y="2778791"/>
            <a:ext cx="4572000" cy="21888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1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- Grön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0" y="588963"/>
            <a:ext cx="9144000" cy="43783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10" name="Rektangel 9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137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- Blå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3321078" cy="1017587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588963"/>
            <a:ext cx="4572000" cy="43783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39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 - Blå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3321078" cy="101758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588963"/>
            <a:ext cx="4572000" cy="21888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0"/>
          <p:cNvSpPr>
            <a:spLocks noGrp="1"/>
          </p:cNvSpPr>
          <p:nvPr>
            <p:ph type="pic" sz="quarter" idx="17"/>
          </p:nvPr>
        </p:nvSpPr>
        <p:spPr>
          <a:xfrm>
            <a:off x="4572000" y="2778791"/>
            <a:ext cx="4572000" cy="21888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7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- Blå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0" y="588963"/>
            <a:ext cx="9144000" cy="43783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5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 -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98750">
                <a:schemeClr val="bg1"/>
              </a:gs>
              <a:gs pos="71000">
                <a:srgbClr val="DADA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5314" y="1537437"/>
            <a:ext cx="5538068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5313" y="2690374"/>
            <a:ext cx="5538068" cy="13144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5298D85-F8DE-BAF3-DC5F-FCECD609F5C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6875462" cy="10175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5314" y="1960563"/>
            <a:ext cx="6875462" cy="263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7475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Datum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71544" y="4995643"/>
            <a:ext cx="3800912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37313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3C3769-0D0C-9DDC-1264-2E3794D4D071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4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6875462" cy="10175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5314" y="1960563"/>
            <a:ext cx="6875462" cy="263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7475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Datum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71544" y="4995643"/>
            <a:ext cx="3800912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37313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65913D2-58A1-9E1F-938E-9206AB92BF81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28" r:id="rId2"/>
    <p:sldLayoutId id="2147483708" r:id="rId3"/>
    <p:sldLayoutId id="2147483707" r:id="rId4"/>
    <p:sldLayoutId id="2147483727" r:id="rId5"/>
    <p:sldLayoutId id="2147483709" r:id="rId6"/>
    <p:sldLayoutId id="2147483729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6875462" cy="10175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5314" y="1960563"/>
            <a:ext cx="6875462" cy="263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7475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Datum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71544" y="4995643"/>
            <a:ext cx="3800912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37313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D754DCD-3279-4715-2747-89313A02CFEC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rdochinsats.se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kunskapsbanken.cancercentrum.se/" TargetMode="External"/><Relationship Id="rId5" Type="http://schemas.openxmlformats.org/officeDocument/2006/relationships/hyperlink" Target="https://www.socialstyrelsen.se/kunskapsstod-och-regler/regler-och-riktlinjer/nationella-riktlinjer/" TargetMode="External"/><Relationship Id="rId10" Type="http://schemas.openxmlformats.org/officeDocument/2006/relationships/hyperlink" Target="https://vardpersonal.1177.se/Orebrolan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unskapsstod@regionorebrolan.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vardgivare.regionorebrolan.se/sv/uppdrag-avtal-och-uppfoljning/kunskapsstyrn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5D8AA09-8B5D-8A2B-732F-CC71FB3D90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/>
              <a:t>Kunskapsstyrning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FF0805-6C1F-1888-0192-1079C8467C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Kunskapsstödsprocessen i Region Örebro län</a:t>
            </a:r>
            <a:br>
              <a:rPr lang="sv-SE" dirty="0"/>
            </a:br>
            <a:r>
              <a:rPr lang="sv-SE" dirty="0"/>
              <a:t>Version: Maj - 2026</a:t>
            </a:r>
          </a:p>
        </p:txBody>
      </p:sp>
    </p:spTree>
    <p:extLst>
      <p:ext uri="{BB962C8B-B14F-4D97-AF65-F5344CB8AC3E}">
        <p14:creationId xmlns:p14="http://schemas.microsoft.com/office/powerpoint/2010/main" val="417189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001798-D674-BCD3-7539-5D2C5C4A1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13" y="1868557"/>
            <a:ext cx="3321078" cy="2401039"/>
          </a:xfrm>
        </p:spPr>
        <p:txBody>
          <a:bodyPr/>
          <a:lstStyle/>
          <a:p>
            <a:r>
              <a:rPr lang="sv-SE" dirty="0"/>
              <a:t>En jämlik vård</a:t>
            </a:r>
            <a:br>
              <a:rPr lang="sv-SE" dirty="0"/>
            </a:br>
            <a:endParaRPr lang="sv-SE" dirty="0"/>
          </a:p>
          <a:p>
            <a:r>
              <a:rPr lang="sv-SE" dirty="0"/>
              <a:t>I varje patientmöte ska vi använda bästa möjliga kunskap</a:t>
            </a:r>
          </a:p>
          <a:p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E2EE0B0-D755-E227-ED97-4F8D880E2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120" y="1465475"/>
            <a:ext cx="5092880" cy="351171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6A5CA3D-4B44-561A-4FBF-ED2A9D19F1E5}"/>
              </a:ext>
            </a:extLst>
          </p:cNvPr>
          <p:cNvSpPr txBox="1"/>
          <p:nvPr/>
        </p:nvSpPr>
        <p:spPr>
          <a:xfrm>
            <a:off x="464360" y="612294"/>
            <a:ext cx="739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Syftet med kunskapsstyrning </a:t>
            </a:r>
          </a:p>
        </p:txBody>
      </p:sp>
    </p:spTree>
    <p:extLst>
      <p:ext uri="{BB962C8B-B14F-4D97-AF65-F5344CB8AC3E}">
        <p14:creationId xmlns:p14="http://schemas.microsoft.com/office/powerpoint/2010/main" val="347255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A41C5-30FD-474E-6BD9-A77279B4C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5">
            <a:extLst>
              <a:ext uri="{FF2B5EF4-FFF2-40B4-BE49-F238E27FC236}">
                <a16:creationId xmlns:a16="http://schemas.microsoft.com/office/drawing/2014/main" id="{91B1A6CA-DA32-FAC6-E3A8-88A0C09E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78" y="555666"/>
            <a:ext cx="8522266" cy="5902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800" b="1" dirty="0"/>
              <a:t>Samverkan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B9A0DC-9B45-67FA-49F4-F90013A86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78" y="1531696"/>
            <a:ext cx="4124422" cy="2558619"/>
          </a:xfrm>
        </p:spPr>
        <p:txBody>
          <a:bodyPr/>
          <a:lstStyle/>
          <a:p>
            <a:r>
              <a:rPr lang="sv-SE" sz="1800" dirty="0"/>
              <a:t>21 regioner i samverkan med Sveriges Regioner och Kommuner, SKR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Samarbete med kommunerna</a:t>
            </a:r>
          </a:p>
          <a:p>
            <a:endParaRPr lang="sv-SE" sz="1800" dirty="0"/>
          </a:p>
          <a:p>
            <a:r>
              <a:rPr lang="sv-SE" sz="1800" dirty="0"/>
              <a:t>Samverkan med patient- och professionsföreningar och statliga myndigheter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BC299A1-4F0B-F26A-D66E-55EF6A87BD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298006"/>
              </p:ext>
            </p:extLst>
          </p:nvPr>
        </p:nvGraphicFramePr>
        <p:xfrm>
          <a:off x="4728411" y="1531696"/>
          <a:ext cx="4415589" cy="3440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288560" imgH="6069600" progId="">
                  <p:embed/>
                </p:oleObj>
              </mc:Choice>
              <mc:Fallback>
                <p:oleObj r:id="rId3" imgW="7288560" imgH="6069600" progId="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DF4BFF55-D794-69B0-4E47-B528BB27CC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8411" y="1531696"/>
                        <a:ext cx="4415589" cy="3440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24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73935-F90C-0182-5913-38E728A70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00A335-1F60-7AA3-05D8-6F37976E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80" y="601672"/>
            <a:ext cx="7820403" cy="49744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800" b="1" dirty="0"/>
              <a:t>Inte göra mer – göra mer tillsammans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4EAB218-0AC5-DCFB-AF1A-E8E1976B1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80" y="1867491"/>
            <a:ext cx="3908954" cy="2674337"/>
          </a:xfrm>
        </p:spPr>
        <p:txBody>
          <a:bodyPr>
            <a:normAutofit/>
          </a:bodyPr>
          <a:lstStyle/>
          <a:p>
            <a:r>
              <a:rPr lang="sv-SE" sz="1800" dirty="0"/>
              <a:t>Kunskapsstöd tas fram nationellt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Mer systematiskt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Lokala anpassningar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3F102AA2-9D55-A9B3-4EDD-1E606BA38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499988"/>
              </p:ext>
            </p:extLst>
          </p:nvPr>
        </p:nvGraphicFramePr>
        <p:xfrm>
          <a:off x="4851400" y="1154365"/>
          <a:ext cx="4292600" cy="3813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636560" imgH="1453680" progId="">
                  <p:embed/>
                </p:oleObj>
              </mc:Choice>
              <mc:Fallback>
                <p:oleObj r:id="rId3" imgW="1636560" imgH="1453680" progId="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8E258790-431F-7ECC-2B26-CF05792C1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1400" y="1154365"/>
                        <a:ext cx="4292600" cy="3813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39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A70E2-67C1-081A-2847-E81954B58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922A6C-2B6C-F3D5-D47C-6B25C3F1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588963"/>
            <a:ext cx="3731153" cy="88423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800" b="1" dirty="0"/>
              <a:t>Vad innebär det för mig?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3BBC13-09DD-CFD3-0F11-47136B31B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>
            <a:normAutofit/>
          </a:bodyPr>
          <a:lstStyle/>
          <a:p>
            <a:r>
              <a:rPr lang="sv-SE" sz="1800" dirty="0"/>
              <a:t>Kunskapsstöd i patientmötet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Underlag för att göra kloka kliniska val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Förbättrad vårdkvalitet och patientsäkerhet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85D3A91-C701-E66A-C19C-B5B8A3D31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165" b="1"/>
          <a:stretch/>
        </p:blipFill>
        <p:spPr>
          <a:xfrm>
            <a:off x="4572000" y="745067"/>
            <a:ext cx="4572000" cy="4222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316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68903BB7-45ED-E93C-E5A0-E891DEB21D49}"/>
              </a:ext>
            </a:extLst>
          </p:cNvPr>
          <p:cNvSpPr txBox="1">
            <a:spLocks/>
          </p:cNvSpPr>
          <p:nvPr/>
        </p:nvSpPr>
        <p:spPr>
          <a:xfrm>
            <a:off x="441334" y="543919"/>
            <a:ext cx="7661816" cy="51794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Här hittar du nationella kunskapsstöd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B602387-188B-6C3C-5C79-C0EF9B36A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509" y="3877637"/>
            <a:ext cx="1565091" cy="621649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AutoShape 2" descr="Socialstyrelsen - till startsidan">
            <a:extLst>
              <a:ext uri="{FF2B5EF4-FFF2-40B4-BE49-F238E27FC236}">
                <a16:creationId xmlns:a16="http://schemas.microsoft.com/office/drawing/2014/main" id="{4C3509F9-0793-EB08-0BE2-339D61CE51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970BC99-D251-67CA-E157-42E0DB91C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476" y="2620556"/>
            <a:ext cx="1565805" cy="89058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81400CA9-1610-78F6-8ECB-69EC02B05BFD}"/>
              </a:ext>
            </a:extLst>
          </p:cNvPr>
          <p:cNvSpPr txBox="1"/>
          <p:nvPr/>
        </p:nvSpPr>
        <p:spPr>
          <a:xfrm>
            <a:off x="6886998" y="2597192"/>
            <a:ext cx="2432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hlinkClick r:id="rId5"/>
              </a:rPr>
              <a:t>Socialstyrelsen nationella </a:t>
            </a:r>
            <a:br>
              <a:rPr lang="sv-SE" sz="1050" dirty="0">
                <a:hlinkClick r:id="rId5"/>
              </a:rPr>
            </a:br>
            <a:r>
              <a:rPr lang="sv-SE" sz="1050" dirty="0">
                <a:hlinkClick r:id="rId5"/>
              </a:rPr>
              <a:t>riktlinjer</a:t>
            </a:r>
            <a:endParaRPr lang="sv-SE" sz="2800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D09FF59-57FD-B608-5E0A-E31EC3B450BB}"/>
              </a:ext>
            </a:extLst>
          </p:cNvPr>
          <p:cNvSpPr txBox="1"/>
          <p:nvPr/>
        </p:nvSpPr>
        <p:spPr>
          <a:xfrm>
            <a:off x="6886998" y="3807452"/>
            <a:ext cx="21534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hlinkClick r:id="rId6"/>
              </a:rPr>
              <a:t>Kunskapsbanken </a:t>
            </a:r>
            <a:r>
              <a:rPr lang="sv-SE" sz="1000" dirty="0">
                <a:hlinkClick r:id="rId6"/>
              </a:rPr>
              <a:t> – nationella kunskapsstöd för cancer </a:t>
            </a:r>
            <a:endParaRPr lang="sv-SE" sz="1200" dirty="0"/>
          </a:p>
        </p:txBody>
      </p: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8BE483D7-EDAA-E646-324D-BF24A1ECB09B}"/>
              </a:ext>
            </a:extLst>
          </p:cNvPr>
          <p:cNvCxnSpPr>
            <a:cxnSpLocks/>
          </p:cNvCxnSpPr>
          <p:nvPr/>
        </p:nvCxnSpPr>
        <p:spPr>
          <a:xfrm>
            <a:off x="5020056" y="1428355"/>
            <a:ext cx="0" cy="3299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8763DC21-FE28-5855-43E6-0F2505586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6383" y="1405073"/>
            <a:ext cx="1525262" cy="80749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893C1111-6DC6-31BD-E1D5-BD09ECA4EA11}"/>
              </a:ext>
            </a:extLst>
          </p:cNvPr>
          <p:cNvSpPr txBox="1"/>
          <p:nvPr/>
        </p:nvSpPr>
        <p:spPr>
          <a:xfrm>
            <a:off x="6886998" y="1401010"/>
            <a:ext cx="3642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hlinkClick r:id="rId8"/>
              </a:rPr>
              <a:t>Vård och insatsprogram, </a:t>
            </a:r>
            <a:br>
              <a:rPr lang="sv-SE" sz="1100" dirty="0">
                <a:hlinkClick r:id="rId8"/>
              </a:rPr>
            </a:br>
            <a:r>
              <a:rPr lang="sv-SE" sz="1100" dirty="0">
                <a:hlinkClick r:id="rId8"/>
              </a:rPr>
              <a:t>VIP - Psykiatrins vårdprogram </a:t>
            </a:r>
            <a:endParaRPr lang="sv-SE" sz="1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4B5D799-122B-F1A1-C623-BFC6B62355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800" y="1389358"/>
            <a:ext cx="4376930" cy="225002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92FC156-E528-F716-7CD1-4A075686C9B1}"/>
              </a:ext>
            </a:extLst>
          </p:cNvPr>
          <p:cNvSpPr txBox="1"/>
          <p:nvPr/>
        </p:nvSpPr>
        <p:spPr>
          <a:xfrm>
            <a:off x="416800" y="3976990"/>
            <a:ext cx="1993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hlinkClick r:id="rId10"/>
              </a:rPr>
              <a:t>1177 Vårdpersonal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82511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7443C5-AAB9-F135-B5F4-F0E32335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571605"/>
            <a:ext cx="7947554" cy="503238"/>
          </a:xfrm>
        </p:spPr>
        <p:txBody>
          <a:bodyPr>
            <a:normAutofit/>
          </a:bodyPr>
          <a:lstStyle/>
          <a:p>
            <a:r>
              <a:rPr lang="sv-SE" sz="2800" b="1" dirty="0"/>
              <a:t>Så här arbetar vi med kunskapsstöd i regionen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217C5DD-E063-D7AF-CCBE-7ADBABC97ECD}"/>
              </a:ext>
            </a:extLst>
          </p:cNvPr>
          <p:cNvSpPr txBox="1"/>
          <p:nvPr/>
        </p:nvSpPr>
        <p:spPr>
          <a:xfrm>
            <a:off x="442912" y="1756142"/>
            <a:ext cx="57248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/>
              <a:t>Kartläggning</a:t>
            </a:r>
            <a:r>
              <a:rPr lang="sv-SE" dirty="0"/>
              <a:t> av nuläge</a:t>
            </a:r>
            <a:br>
              <a:rPr lang="sv-SE" dirty="0"/>
            </a:br>
            <a:br>
              <a:rPr lang="sv-SE" dirty="0"/>
            </a:b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/>
              <a:t>Införande</a:t>
            </a:r>
            <a:r>
              <a:rPr lang="sv-SE" dirty="0"/>
              <a:t> av förbättringar i berörda verksamheter</a:t>
            </a:r>
            <a:br>
              <a:rPr lang="sv-SE" dirty="0"/>
            </a:br>
            <a:br>
              <a:rPr lang="sv-SE" dirty="0"/>
            </a:b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/>
              <a:t>Uppföljning</a:t>
            </a:r>
          </a:p>
        </p:txBody>
      </p:sp>
      <p:sp>
        <p:nvSpPr>
          <p:cNvPr id="3" name="Pratbubbla: oval 2">
            <a:extLst>
              <a:ext uri="{FF2B5EF4-FFF2-40B4-BE49-F238E27FC236}">
                <a16:creationId xmlns:a16="http://schemas.microsoft.com/office/drawing/2014/main" id="{983A26D3-A6A2-82C1-B9A2-092BDDBF3365}"/>
              </a:ext>
            </a:extLst>
          </p:cNvPr>
          <p:cNvSpPr/>
          <p:nvPr/>
        </p:nvSpPr>
        <p:spPr>
          <a:xfrm>
            <a:off x="4035315" y="1317206"/>
            <a:ext cx="2024527" cy="655397"/>
          </a:xfrm>
          <a:prstGeom prst="wedgeEllipseCallout">
            <a:avLst>
              <a:gd name="adj1" fmla="val -66252"/>
              <a:gd name="adj2" fmla="val 552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100" i="1" dirty="0">
                <a:solidFill>
                  <a:srgbClr val="FF0000"/>
                </a:solidFill>
              </a:rPr>
              <a:t>Vad gör vi bra och </a:t>
            </a:r>
            <a:br>
              <a:rPr lang="sv-SE" sz="1100" i="1" dirty="0">
                <a:solidFill>
                  <a:srgbClr val="FF0000"/>
                </a:solidFill>
              </a:rPr>
            </a:br>
            <a:r>
              <a:rPr lang="sv-SE" sz="1100" i="1" dirty="0">
                <a:solidFill>
                  <a:srgbClr val="FF0000"/>
                </a:solidFill>
              </a:rPr>
              <a:t>vad kan förbättras?</a:t>
            </a:r>
          </a:p>
        </p:txBody>
      </p:sp>
      <p:sp>
        <p:nvSpPr>
          <p:cNvPr id="9" name="Pratbubbla: oval 8">
            <a:extLst>
              <a:ext uri="{FF2B5EF4-FFF2-40B4-BE49-F238E27FC236}">
                <a16:creationId xmlns:a16="http://schemas.microsoft.com/office/drawing/2014/main" id="{ABA589DB-F9A6-6167-A4CE-843E0B25C10D}"/>
              </a:ext>
            </a:extLst>
          </p:cNvPr>
          <p:cNvSpPr/>
          <p:nvPr/>
        </p:nvSpPr>
        <p:spPr>
          <a:xfrm>
            <a:off x="6731007" y="2224053"/>
            <a:ext cx="2259106" cy="1095501"/>
          </a:xfrm>
          <a:prstGeom prst="wedgeEllipseCallout">
            <a:avLst>
              <a:gd name="adj1" fmla="val -80461"/>
              <a:gd name="adj2" fmla="val -18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100" i="1" dirty="0">
                <a:solidFill>
                  <a:srgbClr val="FF0000"/>
                </a:solidFill>
              </a:rPr>
              <a:t>Verksamheterna beslutar om vilka förändringar som ska genomföras </a:t>
            </a:r>
          </a:p>
        </p:txBody>
      </p:sp>
      <p:sp>
        <p:nvSpPr>
          <p:cNvPr id="10" name="Pratbubbla: oval 9">
            <a:extLst>
              <a:ext uri="{FF2B5EF4-FFF2-40B4-BE49-F238E27FC236}">
                <a16:creationId xmlns:a16="http://schemas.microsoft.com/office/drawing/2014/main" id="{95D4D95D-7A85-6D57-8832-6D74A2EB10FF}"/>
              </a:ext>
            </a:extLst>
          </p:cNvPr>
          <p:cNvSpPr/>
          <p:nvPr/>
        </p:nvSpPr>
        <p:spPr>
          <a:xfrm>
            <a:off x="3939869" y="3621978"/>
            <a:ext cx="2411145" cy="978095"/>
          </a:xfrm>
          <a:prstGeom prst="wedgeEllipseCallout">
            <a:avLst>
              <a:gd name="adj1" fmla="val -107433"/>
              <a:gd name="adj2" fmla="val -542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100" i="1" dirty="0">
                <a:solidFill>
                  <a:srgbClr val="FF0000"/>
                </a:solidFill>
              </a:rPr>
              <a:t>Ledde förändringen till en förbättring – kan något  förbättras  ytterligare?</a:t>
            </a:r>
          </a:p>
        </p:txBody>
      </p:sp>
    </p:spTree>
    <p:extLst>
      <p:ext uri="{BB962C8B-B14F-4D97-AF65-F5344CB8AC3E}">
        <p14:creationId xmlns:p14="http://schemas.microsoft.com/office/powerpoint/2010/main" val="20584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8470C-A253-5770-8544-5D1C1AFAC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6F4EF0-3B6B-24E6-535B-1A5FC13E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14" y="731220"/>
            <a:ext cx="3321078" cy="352522"/>
          </a:xfrm>
        </p:spPr>
        <p:txBody>
          <a:bodyPr anchor="b">
            <a:normAutofit fontScale="90000"/>
          </a:bodyPr>
          <a:lstStyle/>
          <a:p>
            <a:r>
              <a:rPr lang="sv-SE" sz="2800" b="1" dirty="0"/>
              <a:t>Reflektion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B8D433-FCD3-DF81-EEC3-1FBAF6A5D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4" y="1967090"/>
            <a:ext cx="3321078" cy="2257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Vad innebär detta oss?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83CD784-F9AE-4029-6690-21B316CD5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44975">
            <a:off x="4353318" y="381754"/>
            <a:ext cx="3788029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EDABEF3-B2A9-8B4B-9055-3695FC5DB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306" y="2520005"/>
            <a:ext cx="3541141" cy="2427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7EDE98B-3FAB-D0B7-587B-DB845DFB3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332" y="2146829"/>
            <a:ext cx="2796941" cy="1898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659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9E624832-63D7-6A7C-BE80-2474889F9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417" y="1914525"/>
            <a:ext cx="5538787" cy="131445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Ansvariga för kunskapsstödprocessen</a:t>
            </a:r>
          </a:p>
          <a:p>
            <a:pPr marL="0" indent="0">
              <a:buNone/>
            </a:pPr>
            <a:r>
              <a:rPr lang="sv-SE" sz="1600" dirty="0"/>
              <a:t>Kunskapsstödsgruppen, Utvecklingsenheten i HS</a:t>
            </a:r>
          </a:p>
          <a:p>
            <a:pPr marL="0" indent="0">
              <a:buNone/>
            </a:pPr>
            <a:r>
              <a:rPr lang="sv-SE" sz="1600" dirty="0">
                <a:hlinkClick r:id="rId3"/>
              </a:rPr>
              <a:t>kunskapsstod@regionorebrolan.se</a:t>
            </a:r>
            <a:endParaRPr lang="sv-SE" sz="1600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Information om kunskapsstöd i Region Örebro län</a:t>
            </a:r>
          </a:p>
          <a:p>
            <a:pPr marL="0" indent="0">
              <a:buNone/>
            </a:pPr>
            <a:r>
              <a:rPr lang="sv-SE" sz="1600" dirty="0">
                <a:hlinkClick r:id="rId4"/>
              </a:rPr>
              <a:t>Kunskapsstyrning • Vårdgivare Region Örebro län (regionorebrolan.se)</a:t>
            </a:r>
            <a:endParaRPr lang="sv-SE" sz="16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6818769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Örebro län - Varianter av våg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Region Örebro.potx" id="{B78BCBC1-89A8-4B9A-A707-04F7E41438BA}" vid="{C139EF22-0BB1-4E86-B7F7-18E06BE5AC7D}"/>
    </a:ext>
  </a:extLst>
</a:theme>
</file>

<file path=ppt/theme/theme2.xml><?xml version="1.0" encoding="utf-8"?>
<a:theme xmlns:a="http://schemas.openxmlformats.org/drawingml/2006/main" name="Region Örebro län - Bildlayouter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Region Örebro.potx" id="{B78BCBC1-89A8-4B9A-A707-04F7E41438BA}" vid="{90AA7051-07A0-4038-AC21-2D2CECA6F2CC}"/>
    </a:ext>
  </a:extLst>
</a:theme>
</file>

<file path=ppt/theme/theme3.xml><?xml version="1.0" encoding="utf-8"?>
<a:theme xmlns:a="http://schemas.openxmlformats.org/drawingml/2006/main" name="Region Örebro län - Rubriksidor/kapitelsidor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Region Örebro.potx" id="{B78BCBC1-89A8-4B9A-A707-04F7E41438BA}" vid="{2B502B92-812E-4B4B-B5BC-1986D3C4054B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a967b6a-3783-47cf-8fdb-0b1118f65e05}" enabled="1" method="Standard" siteId="{aece5b19-8227-4c27-8218-1aea120ec06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Region Örebro</Template>
  <TotalTime>1324</TotalTime>
  <Words>895</Words>
  <Application>Microsoft Office PowerPoint</Application>
  <PresentationFormat>Bildspel på skärmen (16:9)</PresentationFormat>
  <Paragraphs>88</Paragraphs>
  <Slides>9</Slides>
  <Notes>9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Serverprogram för OLE-inbäddning</vt:lpstr>
      </vt:variant>
      <vt:variant>
        <vt:i4>0</vt:i4>
      </vt:variant>
      <vt:variant>
        <vt:lpstr>Bildrubriker</vt:lpstr>
      </vt:variant>
      <vt:variant>
        <vt:i4>9</vt:i4>
      </vt:variant>
    </vt:vector>
  </HeadingPairs>
  <TitlesOfParts>
    <vt:vector size="18" baseType="lpstr">
      <vt:lpstr>Arial</vt:lpstr>
      <vt:lpstr>Calibri</vt:lpstr>
      <vt:lpstr>open sans</vt:lpstr>
      <vt:lpstr>open sans</vt:lpstr>
      <vt:lpstr>open_sansregular</vt:lpstr>
      <vt:lpstr>Times New Roman</vt:lpstr>
      <vt:lpstr>Region Örebro län - Varianter av våg</vt:lpstr>
      <vt:lpstr>Region Örebro län - Bildlayouter</vt:lpstr>
      <vt:lpstr>Region Örebro län - Rubriksidor/kapitelsidor</vt:lpstr>
      <vt:lpstr>Kunskapsstyrning</vt:lpstr>
      <vt:lpstr>PowerPoint-presentation</vt:lpstr>
      <vt:lpstr>Samverkan</vt:lpstr>
      <vt:lpstr>Inte göra mer – göra mer tillsammans</vt:lpstr>
      <vt:lpstr>Vad innebär det för mig?</vt:lpstr>
      <vt:lpstr>PowerPoint-presentation</vt:lpstr>
      <vt:lpstr>Så här arbetar vi med kunskapsstöd i regionen</vt:lpstr>
      <vt:lpstr>Reflektion</vt:lpstr>
      <vt:lpstr>PowerPoint-presentation</vt:lpstr>
    </vt:vector>
  </TitlesOfParts>
  <Company>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Kunskapsstyrning</dc:title>
  <dc:subject>Kunskapsstyrning</dc:subject>
  <dc:creator>Ekenstam Petra, Kommunikation HS</dc:creator>
  <cp:keywords>Kunskapsstöd;Nationellt system för kunskapsstyrning</cp:keywords>
  <cp:lastModifiedBy>Ståhl Anna, Utvecklingsenheten HS</cp:lastModifiedBy>
  <cp:revision>70</cp:revision>
  <dcterms:created xsi:type="dcterms:W3CDTF">2024-02-18T14:01:51Z</dcterms:created>
  <dcterms:modified xsi:type="dcterms:W3CDTF">2026-05-12T05:43:11Z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967b6a-3783-47cf-8fdb-0b1118f65e05_Enabled">
    <vt:lpwstr>true</vt:lpwstr>
  </property>
  <property fmtid="{D5CDD505-2E9C-101B-9397-08002B2CF9AE}" pid="3" name="MSIP_Label_7a967b6a-3783-47cf-8fdb-0b1118f65e05_SetDate">
    <vt:lpwstr>2025-03-06T13:40:46Z</vt:lpwstr>
  </property>
  <property fmtid="{D5CDD505-2E9C-101B-9397-08002B2CF9AE}" pid="4" name="MSIP_Label_7a967b6a-3783-47cf-8fdb-0b1118f65e05_Method">
    <vt:lpwstr>Standard</vt:lpwstr>
  </property>
  <property fmtid="{D5CDD505-2E9C-101B-9397-08002B2CF9AE}" pid="5" name="MSIP_Label_7a967b6a-3783-47cf-8fdb-0b1118f65e05_Name">
    <vt:lpwstr>NIVÅ K0</vt:lpwstr>
  </property>
  <property fmtid="{D5CDD505-2E9C-101B-9397-08002B2CF9AE}" pid="6" name="MSIP_Label_7a967b6a-3783-47cf-8fdb-0b1118f65e05_SiteId">
    <vt:lpwstr>aece5b19-8227-4c27-8218-1aea120ec062</vt:lpwstr>
  </property>
  <property fmtid="{D5CDD505-2E9C-101B-9397-08002B2CF9AE}" pid="7" name="MSIP_Label_7a967b6a-3783-47cf-8fdb-0b1118f65e05_ActionId">
    <vt:lpwstr>3ac5ea22-628d-434c-9898-ea2d556ce449</vt:lpwstr>
  </property>
  <property fmtid="{D5CDD505-2E9C-101B-9397-08002B2CF9AE}" pid="8" name="MSIP_Label_7a967b6a-3783-47cf-8fdb-0b1118f65e05_ContentBits">
    <vt:lpwstr>0</vt:lpwstr>
  </property>
  <property fmtid="{D5CDD505-2E9C-101B-9397-08002B2CF9AE}" pid="9" name="MSIP_Label_7a967b6a-3783-47cf-8fdb-0b1118f65e05_Tag">
    <vt:lpwstr>10, 3, 0, 1</vt:lpwstr>
  </property>
</Properties>
</file>