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  <p:sldMasterId id="2147483670" r:id="rId6"/>
  </p:sldMasterIdLst>
  <p:notesMasterIdLst>
    <p:notesMasterId r:id="rId16"/>
  </p:notesMasterIdLst>
  <p:sldIdLst>
    <p:sldId id="256" r:id="rId7"/>
    <p:sldId id="257" r:id="rId8"/>
    <p:sldId id="260" r:id="rId9"/>
    <p:sldId id="261" r:id="rId10"/>
    <p:sldId id="273" r:id="rId11"/>
    <p:sldId id="263" r:id="rId12"/>
    <p:sldId id="265" r:id="rId13"/>
    <p:sldId id="264" r:id="rId14"/>
    <p:sldId id="272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2DF"/>
    <a:srgbClr val="0052A1"/>
    <a:srgbClr val="0070BA"/>
    <a:srgbClr val="77B82A"/>
    <a:srgbClr val="BED361"/>
    <a:srgbClr val="89BE32"/>
    <a:srgbClr val="004F9F"/>
    <a:srgbClr val="B9D15A"/>
    <a:srgbClr val="AAC4DF"/>
    <a:srgbClr val="BFD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C7992-A5D5-4CEF-BD03-7FE35DE1E9BF}" v="11" dt="2025-08-26T08:43:19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793" autoAdjust="0"/>
  </p:normalViewPr>
  <p:slideViewPr>
    <p:cSldViewPr snapToGrid="0">
      <p:cViewPr varScale="1">
        <p:scale>
          <a:sx n="40" d="100"/>
          <a:sy n="40" d="100"/>
        </p:scale>
        <p:origin x="2000" y="48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estam Kristina, Reg utv Välfärd och folkhälsa" userId="0c819ffc-2258-4165-9ff2-e3f0fd1e70a9" providerId="ADAL" clId="{AF8C7992-A5D5-4CEF-BD03-7FE35DE1E9BF}"/>
    <pc:docChg chg="delSld modSld">
      <pc:chgData name="Lilliestam Kristina, Reg utv Välfärd och folkhälsa" userId="0c819ffc-2258-4165-9ff2-e3f0fd1e70a9" providerId="ADAL" clId="{AF8C7992-A5D5-4CEF-BD03-7FE35DE1E9BF}" dt="2025-08-26T08:43:42.849" v="414" actId="20577"/>
      <pc:docMkLst>
        <pc:docMk/>
      </pc:docMkLst>
      <pc:sldChg chg="modSp mod">
        <pc:chgData name="Lilliestam Kristina, Reg utv Välfärd och folkhälsa" userId="0c819ffc-2258-4165-9ff2-e3f0fd1e70a9" providerId="ADAL" clId="{AF8C7992-A5D5-4CEF-BD03-7FE35DE1E9BF}" dt="2025-08-26T08:40:33.105" v="318" actId="20577"/>
        <pc:sldMkLst>
          <pc:docMk/>
          <pc:sldMk cId="4153306002" sldId="256"/>
        </pc:sldMkLst>
        <pc:spChg chg="mod">
          <ac:chgData name="Lilliestam Kristina, Reg utv Välfärd och folkhälsa" userId="0c819ffc-2258-4165-9ff2-e3f0fd1e70a9" providerId="ADAL" clId="{AF8C7992-A5D5-4CEF-BD03-7FE35DE1E9BF}" dt="2025-08-26T08:40:33.105" v="318" actId="20577"/>
          <ac:spMkLst>
            <pc:docMk/>
            <pc:sldMk cId="4153306002" sldId="256"/>
            <ac:spMk id="5" creationId="{00000000-0000-0000-0000-000000000000}"/>
          </ac:spMkLst>
        </pc:spChg>
      </pc:sldChg>
      <pc:sldChg chg="modNotesTx">
        <pc:chgData name="Lilliestam Kristina, Reg utv Välfärd och folkhälsa" userId="0c819ffc-2258-4165-9ff2-e3f0fd1e70a9" providerId="ADAL" clId="{AF8C7992-A5D5-4CEF-BD03-7FE35DE1E9BF}" dt="2025-08-26T08:35:39.761" v="254" actId="20577"/>
        <pc:sldMkLst>
          <pc:docMk/>
          <pc:sldMk cId="137570322" sldId="257"/>
        </pc:sldMkLst>
      </pc:sldChg>
      <pc:sldChg chg="modSp mod modNotesTx">
        <pc:chgData name="Lilliestam Kristina, Reg utv Välfärd och folkhälsa" userId="0c819ffc-2258-4165-9ff2-e3f0fd1e70a9" providerId="ADAL" clId="{AF8C7992-A5D5-4CEF-BD03-7FE35DE1E9BF}" dt="2025-08-26T08:42:09.283" v="373" actId="20577"/>
        <pc:sldMkLst>
          <pc:docMk/>
          <pc:sldMk cId="2364077471" sldId="260"/>
        </pc:sldMkLst>
        <pc:spChg chg="mod">
          <ac:chgData name="Lilliestam Kristina, Reg utv Välfärd och folkhälsa" userId="0c819ffc-2258-4165-9ff2-e3f0fd1e70a9" providerId="ADAL" clId="{AF8C7992-A5D5-4CEF-BD03-7FE35DE1E9BF}" dt="2025-08-26T08:42:09.283" v="373" actId="20577"/>
          <ac:spMkLst>
            <pc:docMk/>
            <pc:sldMk cId="2364077471" sldId="260"/>
            <ac:spMk id="2" creationId="{67D817E2-B782-4A09-1905-B1153FC9CF9B}"/>
          </ac:spMkLst>
        </pc:spChg>
      </pc:sldChg>
      <pc:sldChg chg="modNotesTx">
        <pc:chgData name="Lilliestam Kristina, Reg utv Välfärd och folkhälsa" userId="0c819ffc-2258-4165-9ff2-e3f0fd1e70a9" providerId="ADAL" clId="{AF8C7992-A5D5-4CEF-BD03-7FE35DE1E9BF}" dt="2025-08-26T08:36:46.931" v="279" actId="20577"/>
        <pc:sldMkLst>
          <pc:docMk/>
          <pc:sldMk cId="3875864504" sldId="261"/>
        </pc:sldMkLst>
      </pc:sldChg>
      <pc:sldChg chg="del">
        <pc:chgData name="Lilliestam Kristina, Reg utv Välfärd och folkhälsa" userId="0c819ffc-2258-4165-9ff2-e3f0fd1e70a9" providerId="ADAL" clId="{AF8C7992-A5D5-4CEF-BD03-7FE35DE1E9BF}" dt="2025-08-26T08:28:17.108" v="23" actId="47"/>
        <pc:sldMkLst>
          <pc:docMk/>
          <pc:sldMk cId="125124086" sldId="262"/>
        </pc:sldMkLst>
      </pc:sldChg>
      <pc:sldChg chg="modSp mod">
        <pc:chgData name="Lilliestam Kristina, Reg utv Välfärd och folkhälsa" userId="0c819ffc-2258-4165-9ff2-e3f0fd1e70a9" providerId="ADAL" clId="{AF8C7992-A5D5-4CEF-BD03-7FE35DE1E9BF}" dt="2025-08-26T08:42:47.260" v="395" actId="20577"/>
        <pc:sldMkLst>
          <pc:docMk/>
          <pc:sldMk cId="1438782614" sldId="263"/>
        </pc:sldMkLst>
        <pc:spChg chg="mod">
          <ac:chgData name="Lilliestam Kristina, Reg utv Välfärd och folkhälsa" userId="0c819ffc-2258-4165-9ff2-e3f0fd1e70a9" providerId="ADAL" clId="{AF8C7992-A5D5-4CEF-BD03-7FE35DE1E9BF}" dt="2025-08-26T08:42:47.260" v="395" actId="20577"/>
          <ac:spMkLst>
            <pc:docMk/>
            <pc:sldMk cId="1438782614" sldId="263"/>
            <ac:spMk id="2" creationId="{67D817E2-B782-4A09-1905-B1153FC9CF9B}"/>
          </ac:spMkLst>
        </pc:spChg>
        <pc:spChg chg="mod">
          <ac:chgData name="Lilliestam Kristina, Reg utv Välfärd och folkhälsa" userId="0c819ffc-2258-4165-9ff2-e3f0fd1e70a9" providerId="ADAL" clId="{AF8C7992-A5D5-4CEF-BD03-7FE35DE1E9BF}" dt="2025-08-26T08:38:05.242" v="281" actId="14100"/>
          <ac:spMkLst>
            <pc:docMk/>
            <pc:sldMk cId="1438782614" sldId="263"/>
            <ac:spMk id="3" creationId="{A247B940-2A1F-3BCE-D699-C90ABBE2F280}"/>
          </ac:spMkLst>
        </pc:spChg>
      </pc:sldChg>
      <pc:sldChg chg="modSp mod">
        <pc:chgData name="Lilliestam Kristina, Reg utv Välfärd och folkhälsa" userId="0c819ffc-2258-4165-9ff2-e3f0fd1e70a9" providerId="ADAL" clId="{AF8C7992-A5D5-4CEF-BD03-7FE35DE1E9BF}" dt="2025-08-26T08:42:57.374" v="397"/>
        <pc:sldMkLst>
          <pc:docMk/>
          <pc:sldMk cId="89777671" sldId="264"/>
        </pc:sldMkLst>
        <pc:spChg chg="mod">
          <ac:chgData name="Lilliestam Kristina, Reg utv Välfärd och folkhälsa" userId="0c819ffc-2258-4165-9ff2-e3f0fd1e70a9" providerId="ADAL" clId="{AF8C7992-A5D5-4CEF-BD03-7FE35DE1E9BF}" dt="2025-08-26T08:42:57.374" v="397"/>
          <ac:spMkLst>
            <pc:docMk/>
            <pc:sldMk cId="89777671" sldId="264"/>
            <ac:spMk id="2" creationId="{67D817E2-B782-4A09-1905-B1153FC9CF9B}"/>
          </ac:spMkLst>
        </pc:spChg>
        <pc:spChg chg="mod">
          <ac:chgData name="Lilliestam Kristina, Reg utv Välfärd och folkhälsa" userId="0c819ffc-2258-4165-9ff2-e3f0fd1e70a9" providerId="ADAL" clId="{AF8C7992-A5D5-4CEF-BD03-7FE35DE1E9BF}" dt="2025-08-26T08:38:25.870" v="282" actId="14100"/>
          <ac:spMkLst>
            <pc:docMk/>
            <pc:sldMk cId="89777671" sldId="264"/>
            <ac:spMk id="3" creationId="{A247B940-2A1F-3BCE-D699-C90ABBE2F280}"/>
          </ac:spMkLst>
        </pc:spChg>
      </pc:sldChg>
      <pc:sldChg chg="modSp mod">
        <pc:chgData name="Lilliestam Kristina, Reg utv Välfärd och folkhälsa" userId="0c819ffc-2258-4165-9ff2-e3f0fd1e70a9" providerId="ADAL" clId="{AF8C7992-A5D5-4CEF-BD03-7FE35DE1E9BF}" dt="2025-08-26T08:42:52.212" v="396"/>
        <pc:sldMkLst>
          <pc:docMk/>
          <pc:sldMk cId="1242424759" sldId="265"/>
        </pc:sldMkLst>
        <pc:spChg chg="mod">
          <ac:chgData name="Lilliestam Kristina, Reg utv Välfärd och folkhälsa" userId="0c819ffc-2258-4165-9ff2-e3f0fd1e70a9" providerId="ADAL" clId="{AF8C7992-A5D5-4CEF-BD03-7FE35DE1E9BF}" dt="2025-08-26T08:42:52.212" v="396"/>
          <ac:spMkLst>
            <pc:docMk/>
            <pc:sldMk cId="1242424759" sldId="265"/>
            <ac:spMk id="2" creationId="{67D817E2-B782-4A09-1905-B1153FC9CF9B}"/>
          </ac:spMkLst>
        </pc:spChg>
        <pc:spChg chg="mod">
          <ac:chgData name="Lilliestam Kristina, Reg utv Välfärd och folkhälsa" userId="0c819ffc-2258-4165-9ff2-e3f0fd1e70a9" providerId="ADAL" clId="{AF8C7992-A5D5-4CEF-BD03-7FE35DE1E9BF}" dt="2025-08-26T08:37:45.949" v="280" actId="14100"/>
          <ac:spMkLst>
            <pc:docMk/>
            <pc:sldMk cId="1242424759" sldId="265"/>
            <ac:spMk id="3" creationId="{A247B940-2A1F-3BCE-D699-C90ABBE2F280}"/>
          </ac:spMkLst>
        </pc:spChg>
      </pc:sldChg>
      <pc:sldChg chg="del">
        <pc:chgData name="Lilliestam Kristina, Reg utv Välfärd och folkhälsa" userId="0c819ffc-2258-4165-9ff2-e3f0fd1e70a9" providerId="ADAL" clId="{AF8C7992-A5D5-4CEF-BD03-7FE35DE1E9BF}" dt="2025-08-26T08:28:09.213" v="22" actId="47"/>
        <pc:sldMkLst>
          <pc:docMk/>
          <pc:sldMk cId="3662170068" sldId="266"/>
        </pc:sldMkLst>
      </pc:sldChg>
      <pc:sldChg chg="modSp del mod modNotesTx">
        <pc:chgData name="Lilliestam Kristina, Reg utv Välfärd och folkhälsa" userId="0c819ffc-2258-4165-9ff2-e3f0fd1e70a9" providerId="ADAL" clId="{AF8C7992-A5D5-4CEF-BD03-7FE35DE1E9BF}" dt="2025-08-26T08:34:58.585" v="253" actId="47"/>
        <pc:sldMkLst>
          <pc:docMk/>
          <pc:sldMk cId="3770149649" sldId="268"/>
        </pc:sldMkLst>
        <pc:spChg chg="mod">
          <ac:chgData name="Lilliestam Kristina, Reg utv Välfärd och folkhälsa" userId="0c819ffc-2258-4165-9ff2-e3f0fd1e70a9" providerId="ADAL" clId="{AF8C7992-A5D5-4CEF-BD03-7FE35DE1E9BF}" dt="2025-08-26T08:29:10.236" v="78" actId="20577"/>
          <ac:spMkLst>
            <pc:docMk/>
            <pc:sldMk cId="3770149649" sldId="268"/>
            <ac:spMk id="3" creationId="{A247B940-2A1F-3BCE-D699-C90ABBE2F280}"/>
          </ac:spMkLst>
        </pc:spChg>
      </pc:sldChg>
      <pc:sldChg chg="del">
        <pc:chgData name="Lilliestam Kristina, Reg utv Välfärd och folkhälsa" userId="0c819ffc-2258-4165-9ff2-e3f0fd1e70a9" providerId="ADAL" clId="{AF8C7992-A5D5-4CEF-BD03-7FE35DE1E9BF}" dt="2025-08-26T08:27:27.443" v="20" actId="47"/>
        <pc:sldMkLst>
          <pc:docMk/>
          <pc:sldMk cId="209621406" sldId="269"/>
        </pc:sldMkLst>
      </pc:sldChg>
      <pc:sldChg chg="del">
        <pc:chgData name="Lilliestam Kristina, Reg utv Välfärd och folkhälsa" userId="0c819ffc-2258-4165-9ff2-e3f0fd1e70a9" providerId="ADAL" clId="{AF8C7992-A5D5-4CEF-BD03-7FE35DE1E9BF}" dt="2025-08-26T08:27:37.943" v="21" actId="47"/>
        <pc:sldMkLst>
          <pc:docMk/>
          <pc:sldMk cId="3665110969" sldId="270"/>
        </pc:sldMkLst>
      </pc:sldChg>
      <pc:sldChg chg="modSp mod modNotesTx">
        <pc:chgData name="Lilliestam Kristina, Reg utv Välfärd och folkhälsa" userId="0c819ffc-2258-4165-9ff2-e3f0fd1e70a9" providerId="ADAL" clId="{AF8C7992-A5D5-4CEF-BD03-7FE35DE1E9BF}" dt="2025-08-26T08:43:42.849" v="414" actId="20577"/>
        <pc:sldMkLst>
          <pc:docMk/>
          <pc:sldMk cId="2021831485" sldId="272"/>
        </pc:sldMkLst>
        <pc:spChg chg="mod">
          <ac:chgData name="Lilliestam Kristina, Reg utv Välfärd och folkhälsa" userId="0c819ffc-2258-4165-9ff2-e3f0fd1e70a9" providerId="ADAL" clId="{AF8C7992-A5D5-4CEF-BD03-7FE35DE1E9BF}" dt="2025-08-26T08:43:24.179" v="409" actId="6549"/>
          <ac:spMkLst>
            <pc:docMk/>
            <pc:sldMk cId="2021831485" sldId="272"/>
            <ac:spMk id="8" creationId="{01C5FC3A-8461-AB46-CFB6-7D7A987AC9BE}"/>
          </ac:spMkLst>
        </pc:spChg>
      </pc:sldChg>
      <pc:sldChg chg="modSp mod">
        <pc:chgData name="Lilliestam Kristina, Reg utv Välfärd och folkhälsa" userId="0c819ffc-2258-4165-9ff2-e3f0fd1e70a9" providerId="ADAL" clId="{AF8C7992-A5D5-4CEF-BD03-7FE35DE1E9BF}" dt="2025-08-26T08:42:26.760" v="382" actId="20577"/>
        <pc:sldMkLst>
          <pc:docMk/>
          <pc:sldMk cId="2398419239" sldId="273"/>
        </pc:sldMkLst>
        <pc:spChg chg="mod">
          <ac:chgData name="Lilliestam Kristina, Reg utv Välfärd och folkhälsa" userId="0c819ffc-2258-4165-9ff2-e3f0fd1e70a9" providerId="ADAL" clId="{AF8C7992-A5D5-4CEF-BD03-7FE35DE1E9BF}" dt="2025-08-26T08:42:26.760" v="382" actId="20577"/>
          <ac:spMkLst>
            <pc:docMk/>
            <pc:sldMk cId="2398419239" sldId="273"/>
            <ac:spMk id="2" creationId="{67D817E2-B782-4A09-1905-B1153FC9CF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D5BAB-E0D0-437A-9058-430252D9D618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2F27-15E0-4742-B0BA-181C870B2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0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9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Visam</a:t>
            </a:r>
            <a:r>
              <a:rPr lang="sv-SE" dirty="0"/>
              <a:t>-sidan har flyttat till vårdgivarwebben. </a:t>
            </a:r>
          </a:p>
          <a:p>
            <a:r>
              <a:rPr lang="sv-SE" dirty="0"/>
              <a:t>I samband med flytten har arbetsgruppen passat på att gå igenom och uppdatera allt material. Det är inga processer som är nya, bara materialet på sidan som är nytt.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98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För att öka användbarheten har arbetet skett med hjälp av och tillsammans med representanter från de olika inblandade verksamheterna, med </a:t>
            </a:r>
            <a:r>
              <a:rPr lang="sv-SE" sz="1200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Visams</a:t>
            </a:r>
            <a:r>
              <a:rPr lang="sv-SE" sz="12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arbetsgrupp och jurist, kommunikatör, experter inom specifika frågor, exempelvis kring samtycke, utbildningar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Det har varit runt 30 arbetsmöten och åtta öppna tillfällen för metodhandledare.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8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sv-SE" dirty="0"/>
              <a:t>Större fokus på förenkling och förståelse.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v-SE" dirty="0"/>
              <a:t>Fokus på </a:t>
            </a:r>
            <a:r>
              <a:rPr lang="sv-SE" b="1" dirty="0"/>
              <a:t>processerna </a:t>
            </a:r>
            <a:r>
              <a:rPr lang="sv-SE" dirty="0"/>
              <a:t>snarare än spåren. Slagit ihop informationen om </a:t>
            </a:r>
            <a:r>
              <a:rPr lang="sv-SE" dirty="0" err="1"/>
              <a:t>blått+grönt+gult</a:t>
            </a:r>
            <a:r>
              <a:rPr lang="sv-SE" dirty="0"/>
              <a:t> spår då de var närapå identiska. Rött spår är fortsatt eget, med delvis nytt stödmaterial.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v-SE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v-SE" dirty="0"/>
              <a:t>Döpt om dokument, efter enhetlig logik: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SE" dirty="0"/>
              <a:t>checklista, vägledning- arbetsdokument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SE" dirty="0"/>
              <a:t>rutin, ÖK- bestämmelser osv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SE" dirty="0"/>
              <a:t>broschyr- material att ge till den enskilde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87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45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82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92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09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Börja använd det här materialet och de nya checklistorna, och hör av er om ni hittar något som inte verkar stämma, något vi har missat, eller har förslag på förbättringar.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92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5"/>
            <a:ext cx="6875462" cy="30247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r="6137"/>
          <a:stretch/>
        </p:blipFill>
        <p:spPr>
          <a:xfrm>
            <a:off x="0" y="529"/>
            <a:ext cx="9144000" cy="68574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2049917"/>
            <a:ext cx="5538068" cy="1470025"/>
          </a:xfr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3587165"/>
            <a:ext cx="5538068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3B579D2-31C0-C89A-55D0-76196CAC98F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6707"/>
          <a:stretch/>
        </p:blipFill>
        <p:spPr>
          <a:xfrm>
            <a:off x="1" y="772645"/>
            <a:ext cx="9144000" cy="612193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9625" y="1164314"/>
            <a:ext cx="6124752" cy="1470025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09624" y="2701564"/>
            <a:ext cx="6124752" cy="9330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285DBB-AB17-97D9-800A-5985F835CA6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4149697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97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3321078" cy="13567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785285"/>
            <a:ext cx="4572000" cy="583776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6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3321078" cy="13567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785284"/>
            <a:ext cx="4572000" cy="29184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3705055"/>
            <a:ext cx="4572000" cy="29184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1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785285"/>
            <a:ext cx="9144000" cy="583776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0" name="Rektangel 9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3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3321078" cy="13567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785285"/>
            <a:ext cx="4572000" cy="583776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39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3321078" cy="13567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785284"/>
            <a:ext cx="4572000" cy="29184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3705055"/>
            <a:ext cx="4572000" cy="29184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7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785285"/>
            <a:ext cx="9144000" cy="583776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2049917"/>
            <a:ext cx="7953375" cy="1470025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3587165"/>
            <a:ext cx="7953375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0E0EAD-55C3-5651-A7CD-9A5A1ECC057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6875462" cy="1356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2614084"/>
            <a:ext cx="6875462" cy="351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6660857"/>
            <a:ext cx="3800912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4CE7B5D-F5E4-CC25-7D83-C24239FA0671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6875462" cy="1356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2614084"/>
            <a:ext cx="6875462" cy="351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6660857"/>
            <a:ext cx="3800912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8E61F6-977A-5A06-3E35-E8947BC5E325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8" r:id="rId2"/>
    <p:sldLayoutId id="2147483708" r:id="rId3"/>
    <p:sldLayoutId id="2147483707" r:id="rId4"/>
    <p:sldLayoutId id="2147483727" r:id="rId5"/>
    <p:sldLayoutId id="214748370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6875462" cy="1356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2614084"/>
            <a:ext cx="6875462" cy="351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6660857"/>
            <a:ext cx="3800912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C042F7F-D88B-E156-6BF2-41CEE2CF27D8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orebrolan.se/sv/patientadministration/vis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Nya </a:t>
            </a:r>
            <a:r>
              <a:rPr lang="en-GB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Visam-sidan</a:t>
            </a:r>
            <a:endParaRPr lang="en-GB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Information till </a:t>
            </a:r>
            <a:r>
              <a:rPr lang="en-GB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verksamheter</a:t>
            </a:r>
            <a:endParaRPr lang="en-GB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30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D817E2-B782-4A09-1905-B1153FC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3" y="795443"/>
            <a:ext cx="7858759" cy="1356783"/>
          </a:xfrm>
        </p:spPr>
        <p:txBody>
          <a:bodyPr>
            <a:noAutofit/>
          </a:bodyPr>
          <a:lstStyle/>
          <a:p>
            <a:pPr marL="0" indent="0"/>
            <a:r>
              <a:rPr lang="sv-SE" sz="2800" b="1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Visam</a:t>
            </a:r>
            <a:r>
              <a:rPr lang="sv-SE" sz="2800" b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-sidan har flyttat till vårdgivarwebben:</a:t>
            </a:r>
            <a:br>
              <a:rPr lang="sv-SE" sz="24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sv-SE" sz="1800">
                <a:solidFill>
                  <a:srgbClr val="0070C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https://vardgivare.regionorebrolan.se/sv/patientadministration/visam/</a:t>
            </a:r>
            <a:br>
              <a:rPr lang="sv-SE" sz="1800">
                <a:solidFill>
                  <a:srgbClr val="0070C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sv-SE" sz="180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0" name="Bildobjekt 9" descr="En bild som visar text, karta, skärmbild&#10;&#10;AI-genererat innehåll kan vara felaktigt.">
            <a:extLst>
              <a:ext uri="{FF2B5EF4-FFF2-40B4-BE49-F238E27FC236}">
                <a16:creationId xmlns:a16="http://schemas.microsoft.com/office/drawing/2014/main" id="{755E4F55-CBB2-3F3F-4F18-2C59473B6E0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>
            <a:off x="459050" y="2529840"/>
            <a:ext cx="3494964" cy="265176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50DEB3A8-B2C4-992B-4999-4090E65924F8}"/>
              </a:ext>
            </a:extLst>
          </p:cNvPr>
          <p:cNvSpPr/>
          <p:nvPr/>
        </p:nvSpPr>
        <p:spPr>
          <a:xfrm>
            <a:off x="3539305" y="3328635"/>
            <a:ext cx="1106650" cy="7416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>
              <a:ln w="22225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16" name="Bildobjekt 15" descr="En bild som visar text, elektronik, skärmbild, Webbplats&#10;&#10;AI-genererat innehåll kan vara felaktigt.">
            <a:extLst>
              <a:ext uri="{FF2B5EF4-FFF2-40B4-BE49-F238E27FC236}">
                <a16:creationId xmlns:a16="http://schemas.microsoft.com/office/drawing/2014/main" id="{3B339600-F8BE-DF38-A67D-C37FC28AE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951" y="2371117"/>
            <a:ext cx="3656960" cy="3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47B940-2A1F-3BCE-D699-C90ABBE2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32" y="2182760"/>
            <a:ext cx="3321078" cy="3105487"/>
          </a:xfrm>
        </p:spPr>
        <p:txBody>
          <a:bodyPr>
            <a:noAutofit/>
          </a:bodyPr>
          <a:lstStyle/>
          <a:p>
            <a:r>
              <a:rPr lang="sv-SE" sz="16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Gått igenom och analyserat allt material på den gamla hemsidan.</a:t>
            </a:r>
          </a:p>
          <a:p>
            <a:pPr marL="0" indent="0">
              <a:buNone/>
            </a:pPr>
            <a:endParaRPr lang="sv-SE" sz="160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sv-SE" sz="16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Städat upp och förenklat i texten och materialet. Förtydligat processer där det behövts. Uppdaterat där det behövts. </a:t>
            </a:r>
          </a:p>
          <a:p>
            <a:pPr marL="0" indent="0">
              <a:buNone/>
            </a:pPr>
            <a:endParaRPr lang="sv-SE" sz="160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sv-SE" sz="16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Gått från ca 65 till 25 sidor text. </a:t>
            </a:r>
            <a:endParaRPr lang="sv-SE" sz="180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indent="0">
              <a:buNone/>
            </a:pPr>
            <a:endParaRPr lang="sv-SE" sz="180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D817E2-B782-4A09-1905-B1153FC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3" y="795443"/>
            <a:ext cx="7858759" cy="804757"/>
          </a:xfrm>
        </p:spPr>
        <p:txBody>
          <a:bodyPr>
            <a:noAutofit/>
          </a:bodyPr>
          <a:lstStyle/>
          <a:p>
            <a:pPr marL="0" indent="0"/>
            <a: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Vad har gjorts?</a:t>
            </a:r>
            <a:endParaRPr lang="sv-SE" sz="1800" dirty="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4" name="Bildobjekt 13" descr="En bild som visar text, skärmbild, diagram&#10;&#10;AI-genererat innehåll kan vara felaktigt.">
            <a:extLst>
              <a:ext uri="{FF2B5EF4-FFF2-40B4-BE49-F238E27FC236}">
                <a16:creationId xmlns:a16="http://schemas.microsoft.com/office/drawing/2014/main" id="{F8BB08B4-4865-AF84-E8E3-A239BD7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44705"/>
          <a:stretch/>
        </p:blipFill>
        <p:spPr>
          <a:xfrm>
            <a:off x="4251820" y="917589"/>
            <a:ext cx="4643120" cy="2325210"/>
          </a:xfrm>
          <a:prstGeom prst="rect">
            <a:avLst/>
          </a:prstGeom>
        </p:spPr>
      </p:pic>
      <p:pic>
        <p:nvPicPr>
          <p:cNvPr id="15" name="Bildobjekt 14" descr="En bild som visar text, skärmbild, diagram, design&#10;&#10;AI-genererat innehåll kan vara felaktigt.">
            <a:extLst>
              <a:ext uri="{FF2B5EF4-FFF2-40B4-BE49-F238E27FC236}">
                <a16:creationId xmlns:a16="http://schemas.microsoft.com/office/drawing/2014/main" id="{53CBB9B6-09F9-0E58-51F1-9E5E7D9DC6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57"/>
          <a:stretch/>
        </p:blipFill>
        <p:spPr>
          <a:xfrm>
            <a:off x="5510883" y="3700131"/>
            <a:ext cx="3493616" cy="2490823"/>
          </a:xfrm>
          <a:prstGeom prst="rect">
            <a:avLst/>
          </a:prstGeom>
        </p:spPr>
      </p:pic>
      <p:pic>
        <p:nvPicPr>
          <p:cNvPr id="16" name="Bildobjekt 15" descr="En bild som visar text, skärmbild, diagram, design&#10;&#10;AI-genererat innehåll kan vara felaktigt.">
            <a:extLst>
              <a:ext uri="{FF2B5EF4-FFF2-40B4-BE49-F238E27FC236}">
                <a16:creationId xmlns:a16="http://schemas.microsoft.com/office/drawing/2014/main" id="{E165F217-54A8-4B15-6A08-770CE51017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6" r="82637"/>
          <a:stretch/>
        </p:blipFill>
        <p:spPr>
          <a:xfrm>
            <a:off x="4378164" y="3689598"/>
            <a:ext cx="851193" cy="2490823"/>
          </a:xfrm>
          <a:prstGeom prst="rect">
            <a:avLst/>
          </a:prstGeom>
        </p:spPr>
      </p:pic>
      <p:pic>
        <p:nvPicPr>
          <p:cNvPr id="17" name="Bildobjekt 16" descr="En bild som visar text, skärmbild, diagram, design&#10;&#10;AI-genererat innehåll kan vara felaktigt.">
            <a:extLst>
              <a:ext uri="{FF2B5EF4-FFF2-40B4-BE49-F238E27FC236}">
                <a16:creationId xmlns:a16="http://schemas.microsoft.com/office/drawing/2014/main" id="{DCE5F36C-01D5-C332-D72B-5570A5ED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041" r="70270" b="75362"/>
          <a:stretch/>
        </p:blipFill>
        <p:spPr>
          <a:xfrm>
            <a:off x="4761426" y="4321326"/>
            <a:ext cx="665180" cy="6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47B940-2A1F-3BCE-D699-C90ABBE2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1789471"/>
            <a:ext cx="3654424" cy="3834953"/>
          </a:xfrm>
        </p:spPr>
        <p:txBody>
          <a:bodyPr>
            <a:noAutofit/>
          </a:bodyPr>
          <a:lstStyle/>
          <a:p>
            <a:pPr marL="288000" lvl="1" indent="-285750">
              <a:buFont typeface="Arial" panose="020B0604020202020204" pitchFamily="34" charset="0"/>
              <a:buChar char="•"/>
            </a:pPr>
            <a:r>
              <a:rPr lang="sv-SE"/>
              <a:t>Fokus på förenkling och förståelse. </a:t>
            </a:r>
          </a:p>
          <a:p>
            <a:pPr marL="2250" lvl="1" indent="0">
              <a:buNone/>
            </a:pPr>
            <a:endParaRPr lang="sv-SE"/>
          </a:p>
          <a:p>
            <a:pPr marL="288000" lvl="1" indent="-285750">
              <a:buFont typeface="Arial" panose="020B0604020202020204" pitchFamily="34" charset="0"/>
              <a:buChar char="•"/>
            </a:pPr>
            <a:r>
              <a:rPr lang="sv-SE" sz="18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Översatt överenskommelser, rutiner och lagar till lättförståeligt, praktiskt </a:t>
            </a:r>
            <a:r>
              <a:rPr lang="sv-SE" sz="180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arbetsbart</a:t>
            </a:r>
            <a:r>
              <a:rPr lang="sv-SE" sz="18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material. </a:t>
            </a:r>
          </a:p>
          <a:p>
            <a:pPr marL="288000" lvl="1" indent="-285750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D817E2-B782-4A09-1905-B1153FC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3" y="795443"/>
            <a:ext cx="7858759" cy="804757"/>
          </a:xfrm>
        </p:spPr>
        <p:txBody>
          <a:bodyPr>
            <a:noAutofit/>
          </a:bodyPr>
          <a:lstStyle/>
          <a:p>
            <a:pPr marL="0" indent="0"/>
            <a:r>
              <a:rPr lang="sv-SE" sz="2800" b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Vad är nytt? </a:t>
            </a:r>
            <a:br>
              <a:rPr lang="sv-SE" sz="2800" b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sv-SE" sz="180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4E9F6E7D-A090-CA5D-9063-E00A9DFA54AE}"/>
              </a:ext>
            </a:extLst>
          </p:cNvPr>
          <p:cNvSpPr txBox="1">
            <a:spLocks/>
          </p:cNvSpPr>
          <p:nvPr/>
        </p:nvSpPr>
        <p:spPr>
          <a:xfrm>
            <a:off x="4894262" y="1789471"/>
            <a:ext cx="3654424" cy="3834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/>
              <a:t>Fokus på </a:t>
            </a:r>
            <a:r>
              <a:rPr lang="sv-SE" b="1"/>
              <a:t>processerna </a:t>
            </a:r>
            <a:r>
              <a:rPr lang="sv-SE"/>
              <a:t>snarare än spåren. Slagit ihop informationen om </a:t>
            </a:r>
            <a:r>
              <a:rPr lang="sv-SE" err="1"/>
              <a:t>blått+grönt+gult</a:t>
            </a:r>
            <a:r>
              <a:rPr lang="sv-SE"/>
              <a:t> spår då de var närapå identiska. Rött eget, med delvis nytt material.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sv-SE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Sorterat och döpt dokument efter enhetlig logik:</a:t>
            </a:r>
          </a:p>
          <a:p>
            <a:pPr marL="466725" lvl="3" indent="-285750">
              <a:buFont typeface="Arial" panose="020B0604020202020204" pitchFamily="34" charset="0"/>
              <a:buChar char="•"/>
            </a:pPr>
            <a:r>
              <a:rPr lang="sv-SE" sz="16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Arbetsdokument: checklista, vägledning.</a:t>
            </a:r>
          </a:p>
          <a:p>
            <a:pPr marL="466725" lvl="3" indent="-285750">
              <a:buFont typeface="Arial" panose="020B0604020202020204" pitchFamily="34" charset="0"/>
              <a:buChar char="•"/>
            </a:pPr>
            <a:r>
              <a:rPr lang="sv-SE" sz="16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Broschyr- material att ge till den enskilde  </a:t>
            </a:r>
          </a:p>
          <a:p>
            <a:pPr marL="466725" lvl="3" indent="-285750">
              <a:buFont typeface="Arial" panose="020B0604020202020204" pitchFamily="34" charset="0"/>
              <a:buChar char="•"/>
            </a:pPr>
            <a:r>
              <a:rPr lang="sv-SE" sz="16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Lagar och kolla upp vad som gäller: Överenskommelse, rutin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8D807A-0E36-2855-0258-6F9AE03456BB}"/>
              </a:ext>
            </a:extLst>
          </p:cNvPr>
          <p:cNvSpPr txBox="1"/>
          <p:nvPr/>
        </p:nvSpPr>
        <p:spPr>
          <a:xfrm rot="21363938">
            <a:off x="1233589" y="4707593"/>
            <a:ext cx="2676682" cy="923330"/>
          </a:xfrm>
          <a:prstGeom prst="rect">
            <a:avLst/>
          </a:prstGeom>
          <a:solidFill>
            <a:srgbClr val="BFD462">
              <a:alpha val="50000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800" b="1">
                <a:latin typeface="Bradley Hand ITC" panose="03070402050302030203" pitchFamily="66" charset="0"/>
                <a:ea typeface="Inter" panose="02000503000000020004" pitchFamily="50" charset="0"/>
                <a:cs typeface="Inter" panose="02000503000000020004" pitchFamily="50" charset="0"/>
              </a:rPr>
              <a:t>Det är inga processer som är nya, bara materialet på sidan som är nytt. </a:t>
            </a:r>
          </a:p>
        </p:txBody>
      </p:sp>
    </p:spTree>
    <p:extLst>
      <p:ext uri="{BB962C8B-B14F-4D97-AF65-F5344CB8AC3E}">
        <p14:creationId xmlns:p14="http://schemas.microsoft.com/office/powerpoint/2010/main" val="387586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47B940-2A1F-3BCE-D699-C90ABBE2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2059806"/>
            <a:ext cx="3321078" cy="3564617"/>
          </a:xfrm>
        </p:spPr>
        <p:txBody>
          <a:bodyPr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Checklista blått, grönt och gult spår för öppenvård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Checklista blått, grönt och gult spår för slutenvård.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Checklista och vägledning hemgångsklar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Checklista och vägledning SIP i samband med utskrivning från slutenvård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D817E2-B782-4A09-1905-B1153FC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3" y="795443"/>
            <a:ext cx="7858759" cy="804757"/>
          </a:xfrm>
        </p:spPr>
        <p:txBody>
          <a:bodyPr>
            <a:noAutofit/>
          </a:bodyPr>
          <a:lstStyle/>
          <a:p>
            <a:pPr marL="0" indent="0"/>
            <a: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Det här är nytt: Blått, grönt och gult spår</a:t>
            </a:r>
            <a:b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sv-SE" sz="1800" dirty="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2" name="Bildobjekt 11" descr="En bild som visar text, skärmbild, Teckensnitt, dokument&#10;&#10;AI-genererat innehåll kan vara felaktigt.">
            <a:extLst>
              <a:ext uri="{FF2B5EF4-FFF2-40B4-BE49-F238E27FC236}">
                <a16:creationId xmlns:a16="http://schemas.microsoft.com/office/drawing/2014/main" id="{64721E0C-6A42-BCDC-FDD4-72D2DA668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14" y="1308761"/>
            <a:ext cx="2299223" cy="3304230"/>
          </a:xfrm>
          <a:prstGeom prst="rect">
            <a:avLst/>
          </a:prstGeom>
        </p:spPr>
      </p:pic>
      <p:pic>
        <p:nvPicPr>
          <p:cNvPr id="10" name="Bildobjekt 9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18CE7128-4D1E-07F4-DA5E-9B99FBAAF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096" y="1941871"/>
            <a:ext cx="2311024" cy="3304230"/>
          </a:xfrm>
          <a:prstGeom prst="rect">
            <a:avLst/>
          </a:prstGeom>
        </p:spPr>
      </p:pic>
      <p:pic>
        <p:nvPicPr>
          <p:cNvPr id="8" name="Bildobjekt 7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9681B5F0-ED49-4954-328E-D1FED0131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907" y="2574981"/>
            <a:ext cx="2387694" cy="3398632"/>
          </a:xfrm>
          <a:prstGeom prst="rect">
            <a:avLst/>
          </a:prstGeom>
        </p:spPr>
      </p:pic>
      <p:pic>
        <p:nvPicPr>
          <p:cNvPr id="5" name="Bildobjekt 4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F968567C-38EA-FC02-9D98-930A1DE86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084" y="3302492"/>
            <a:ext cx="2352328" cy="33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>
            <a:extLst>
              <a:ext uri="{FF2B5EF4-FFF2-40B4-BE49-F238E27FC236}">
                <a16:creationId xmlns:a16="http://schemas.microsoft.com/office/drawing/2014/main" id="{7048B61A-2193-B56A-D7EE-B2D5DD377FE2}"/>
              </a:ext>
            </a:extLst>
          </p:cNvPr>
          <p:cNvGrpSpPr/>
          <p:nvPr/>
        </p:nvGrpSpPr>
        <p:grpSpPr>
          <a:xfrm>
            <a:off x="6826534" y="176583"/>
            <a:ext cx="2273206" cy="5534488"/>
            <a:chOff x="5617722" y="-723069"/>
            <a:chExt cx="2273206" cy="5534488"/>
          </a:xfrm>
        </p:grpSpPr>
        <p:pic>
          <p:nvPicPr>
            <p:cNvPr id="22" name="Bildobjekt 21" descr="En bild som visar text, skärmbild, Teckensnitt, nummer&#10;&#10;AI-genererat innehåll kan vara felaktigt.">
              <a:extLst>
                <a:ext uri="{FF2B5EF4-FFF2-40B4-BE49-F238E27FC236}">
                  <a16:creationId xmlns:a16="http://schemas.microsoft.com/office/drawing/2014/main" id="{CB0B01BF-ED01-0BB1-7021-B9B3A8C4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7722" y="-723069"/>
              <a:ext cx="2160000" cy="2443687"/>
            </a:xfrm>
            <a:prstGeom prst="rect">
              <a:avLst/>
            </a:prstGeom>
          </p:spPr>
        </p:pic>
        <p:pic>
          <p:nvPicPr>
            <p:cNvPr id="24" name="Bildobjekt 23" descr="En bild som visar text, Teckensnitt, skärmbild, brev&#10;&#10;AI-genererat innehåll kan vara felaktigt.">
              <a:extLst>
                <a:ext uri="{FF2B5EF4-FFF2-40B4-BE49-F238E27FC236}">
                  <a16:creationId xmlns:a16="http://schemas.microsoft.com/office/drawing/2014/main" id="{E812C8BD-0A7A-293E-1545-6C7D56243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0928" y="1680074"/>
              <a:ext cx="2160000" cy="3131345"/>
            </a:xfrm>
            <a:prstGeom prst="rect">
              <a:avLst/>
            </a:prstGeom>
          </p:spPr>
        </p:pic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47B940-2A1F-3BCE-D699-C90ABBE2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1941095"/>
            <a:ext cx="3321078" cy="3683329"/>
          </a:xfrm>
        </p:spPr>
        <p:txBody>
          <a:bodyPr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Checklista rött spår för öppenvård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Checklista rött spår för slutenvård.</a:t>
            </a:r>
          </a:p>
          <a:p>
            <a:pPr marL="0" lvl="1" indent="0">
              <a:buNone/>
            </a:pP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Checklista och vägledning hemgångsklar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Checklista och vägledning SIP i samband med utskrivning från slutenvård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Vägledning SIP vid rött spår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Vägledning vid rött spår</a:t>
            </a:r>
          </a:p>
          <a:p>
            <a:pPr marL="0" lvl="1" indent="0">
              <a:buNone/>
            </a:pP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D817E2-B782-4A09-1905-B1153FC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3" y="795443"/>
            <a:ext cx="7858759" cy="804757"/>
          </a:xfrm>
        </p:spPr>
        <p:txBody>
          <a:bodyPr>
            <a:noAutofit/>
          </a:bodyPr>
          <a:lstStyle/>
          <a:p>
            <a:pPr marL="0" indent="0"/>
            <a: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Det här är nytt: Rött spår</a:t>
            </a:r>
            <a:b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sv-SE" sz="1800" dirty="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1" name="Bildobjekt 10" descr="En bild som visar text, skärmbild, dokument, Teckensnitt&#10;&#10;AI-genererat innehåll kan vara felaktigt.">
            <a:extLst>
              <a:ext uri="{FF2B5EF4-FFF2-40B4-BE49-F238E27FC236}">
                <a16:creationId xmlns:a16="http://schemas.microsoft.com/office/drawing/2014/main" id="{29BB5641-1BA2-915C-99C0-C00326BC4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326" y="959726"/>
            <a:ext cx="2263880" cy="3240000"/>
          </a:xfrm>
          <a:prstGeom prst="rect">
            <a:avLst/>
          </a:prstGeom>
        </p:spPr>
      </p:pic>
      <p:pic>
        <p:nvPicPr>
          <p:cNvPr id="13" name="Bildobjekt 12" descr="En bild som visar text, skärmbild, Teckensnitt, dokument&#10;&#10;AI-genererat innehåll kan vara felaktigt.">
            <a:extLst>
              <a:ext uri="{FF2B5EF4-FFF2-40B4-BE49-F238E27FC236}">
                <a16:creationId xmlns:a16="http://schemas.microsoft.com/office/drawing/2014/main" id="{A84AC67B-BC22-B911-E3BD-D6416670A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959" y="1558139"/>
            <a:ext cx="2254529" cy="3240000"/>
          </a:xfrm>
          <a:prstGeom prst="rect">
            <a:avLst/>
          </a:prstGeom>
        </p:spPr>
      </p:pic>
      <p:pic>
        <p:nvPicPr>
          <p:cNvPr id="15" name="Bildobjekt 14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3198D7E4-F1AC-A576-6F0C-4FC9FC2DA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023" y="2156552"/>
            <a:ext cx="2266100" cy="3240000"/>
          </a:xfrm>
          <a:prstGeom prst="rect">
            <a:avLst/>
          </a:prstGeom>
        </p:spPr>
      </p:pic>
      <p:pic>
        <p:nvPicPr>
          <p:cNvPr id="17" name="Bildobjekt 16" descr="En bild som visar text, skärmbild, Teckensnitt, dokument&#10;&#10;AI-genererat innehåll kan vara felaktigt.">
            <a:extLst>
              <a:ext uri="{FF2B5EF4-FFF2-40B4-BE49-F238E27FC236}">
                <a16:creationId xmlns:a16="http://schemas.microsoft.com/office/drawing/2014/main" id="{EA5EA346-941D-FC5D-48B8-A9D856E20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7851" y="2754965"/>
            <a:ext cx="2287336" cy="3240000"/>
          </a:xfrm>
          <a:prstGeom prst="rect">
            <a:avLst/>
          </a:prstGeom>
        </p:spPr>
      </p:pic>
      <p:pic>
        <p:nvPicPr>
          <p:cNvPr id="19" name="Bildobjekt 18" descr="En bild som visar text, skärmbild, dokument, Teckensnitt&#10;&#10;AI-genererat innehåll kan vara felaktigt.">
            <a:extLst>
              <a:ext uri="{FF2B5EF4-FFF2-40B4-BE49-F238E27FC236}">
                <a16:creationId xmlns:a16="http://schemas.microsoft.com/office/drawing/2014/main" id="{38572410-A0E0-844A-8D20-CFD7E411F6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3687" y="3338139"/>
            <a:ext cx="2352328" cy="33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47B940-2A1F-3BCE-D699-C90ABBE2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2167060"/>
            <a:ext cx="3321078" cy="3457364"/>
          </a:xfrm>
        </p:spPr>
        <p:txBody>
          <a:bodyPr>
            <a:no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Uppdaterat texten efter nya riktlinjer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sv-SE" sz="1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SIP stöd för mötesagenda (har fått till oss att många är osäkra kring detta)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sv-SE" sz="1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Vägledning för SIP vid rött spår</a:t>
            </a:r>
          </a:p>
          <a:p>
            <a:pPr marL="0" lvl="1" indent="0">
              <a:buNone/>
            </a:pP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D817E2-B782-4A09-1905-B1153FC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3" y="795443"/>
            <a:ext cx="7858759" cy="804757"/>
          </a:xfrm>
        </p:spPr>
        <p:txBody>
          <a:bodyPr>
            <a:noAutofit/>
          </a:bodyPr>
          <a:lstStyle/>
          <a:p>
            <a:pPr marL="0" indent="0"/>
            <a: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Det här är nytt: SIP</a:t>
            </a:r>
            <a:b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sv-SE" sz="1800" dirty="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5" name="Bildobjekt 4" descr="En bild som visar text, skärmbild, dokument, Teckensnitt">
            <a:extLst>
              <a:ext uri="{FF2B5EF4-FFF2-40B4-BE49-F238E27FC236}">
                <a16:creationId xmlns:a16="http://schemas.microsoft.com/office/drawing/2014/main" id="{D6B30A31-6234-058F-DAD8-8D94C63D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035" y="1362302"/>
            <a:ext cx="2140372" cy="3063240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FC2C2D3E-A659-0DAA-0343-5B4CBF517BE3}"/>
              </a:ext>
            </a:extLst>
          </p:cNvPr>
          <p:cNvGrpSpPr/>
          <p:nvPr/>
        </p:nvGrpSpPr>
        <p:grpSpPr>
          <a:xfrm>
            <a:off x="5913513" y="2167059"/>
            <a:ext cx="2821787" cy="4193070"/>
            <a:chOff x="5622125" y="1809000"/>
            <a:chExt cx="2821787" cy="4193070"/>
          </a:xfrm>
        </p:grpSpPr>
        <p:pic>
          <p:nvPicPr>
            <p:cNvPr id="8" name="Bildobjekt 7" descr="En bild som visar text, skärmbild, Teckensnitt, dokument&#10;&#10;AI-genererat innehåll kan vara felaktigt.">
              <a:extLst>
                <a:ext uri="{FF2B5EF4-FFF2-40B4-BE49-F238E27FC236}">
                  <a16:creationId xmlns:a16="http://schemas.microsoft.com/office/drawing/2014/main" id="{1A9A0AC9-AD42-113D-0BB8-4361BC6D6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2125" y="1809000"/>
              <a:ext cx="2257357" cy="3240000"/>
            </a:xfrm>
            <a:prstGeom prst="rect">
              <a:avLst/>
            </a:prstGeom>
          </p:spPr>
        </p:pic>
        <p:pic>
          <p:nvPicPr>
            <p:cNvPr id="10" name="Bildobjekt 9" descr="En bild som visar text, Teckensnitt, brev, skärmbild&#10;&#10;AI-genererat innehåll kan vara felaktigt.">
              <a:extLst>
                <a:ext uri="{FF2B5EF4-FFF2-40B4-BE49-F238E27FC236}">
                  <a16:creationId xmlns:a16="http://schemas.microsoft.com/office/drawing/2014/main" id="{C0755B5A-0C95-9837-DA0A-FF1D9FC0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3912" y="2570480"/>
              <a:ext cx="2160000" cy="3431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42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47B940-2A1F-3BCE-D699-C90ABBE2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1973072"/>
            <a:ext cx="3321078" cy="3651351"/>
          </a:xfrm>
        </p:spPr>
        <p:txBody>
          <a:bodyPr vert="horz" lIns="0" tIns="0" rIns="0" bIns="0" rtlCol="0" anchor="t">
            <a:noAutofit/>
          </a:bodyPr>
          <a:lstStyle/>
          <a:p>
            <a:pPr marL="35560" lvl="2" indent="-228600">
              <a:buFont typeface="Arial" panose="020B0604020202020204" pitchFamily="34" charset="0"/>
              <a:buChar char="•"/>
            </a:pPr>
            <a:r>
              <a:rPr lang="sv-SE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Vägledning utbildning av vårdpersonal</a:t>
            </a:r>
            <a:endParaRPr lang="sv-SE" dirty="0"/>
          </a:p>
          <a:p>
            <a:pPr marL="0" lvl="2" indent="0">
              <a:buNone/>
            </a:pPr>
            <a:endParaRPr lang="sv-SE" sz="1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35560" lvl="2" indent="-228600">
              <a:buFont typeface="Arial" panose="020B0604020202020204" pitchFamily="34" charset="0"/>
              <a:buChar char="•"/>
            </a:pPr>
            <a:r>
              <a:rPr lang="sv-SE" sz="1800" dirty="0">
                <a:latin typeface="Inter"/>
                <a:ea typeface="Inter" panose="02000503000000020004" pitchFamily="50" charset="0"/>
                <a:cs typeface="Inter" panose="02000503000000020004" pitchFamily="50" charset="0"/>
              </a:rPr>
              <a:t>Vägledning för samtycke inom </a:t>
            </a:r>
            <a:r>
              <a:rPr lang="sv-SE" sz="1800" dirty="0" err="1">
                <a:latin typeface="Inter"/>
                <a:ea typeface="Inter" panose="02000503000000020004" pitchFamily="50" charset="0"/>
                <a:cs typeface="Inter" panose="02000503000000020004" pitchFamily="50" charset="0"/>
              </a:rPr>
              <a:t>visamprocessen</a:t>
            </a:r>
            <a:endParaRPr lang="sv-SE" sz="1800" dirty="0">
              <a:latin typeface="Inter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35560" lvl="2" indent="-228600">
              <a:buChar char="•"/>
            </a:pP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35560" lvl="2" indent="-228600">
              <a:buChar char="•"/>
            </a:pPr>
            <a:r>
              <a:rPr lang="sv-SE" sz="1800" dirty="0">
                <a:latin typeface="Inter"/>
                <a:ea typeface="Inter" panose="02000503000000020004" pitchFamily="50" charset="0"/>
                <a:cs typeface="Inter" panose="02000503000000020004" pitchFamily="50" charset="0"/>
              </a:rPr>
              <a:t>Information om metodhandledarrollen på första sidan</a:t>
            </a:r>
            <a:endParaRPr lang="sv-SE" dirty="0">
              <a:latin typeface="Inter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35560" lvl="2" indent="-228600">
              <a:buChar char="•"/>
            </a:pP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35560" lvl="2" indent="-228600">
              <a:buChar char="•"/>
            </a:pPr>
            <a:r>
              <a:rPr lang="sv-SE" sz="1800" dirty="0">
                <a:latin typeface="Inter"/>
                <a:ea typeface="Inter" panose="02000503000000020004" pitchFamily="50" charset="0"/>
                <a:cs typeface="Inter" panose="02000503000000020004" pitchFamily="50" charset="0"/>
              </a:rPr>
              <a:t>Processbilder</a:t>
            </a: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lvl="1" indent="0">
              <a:buNone/>
            </a:pPr>
            <a:endParaRPr lang="sv-S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D817E2-B782-4A09-1905-B1153FC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3" y="795443"/>
            <a:ext cx="7858759" cy="804757"/>
          </a:xfrm>
        </p:spPr>
        <p:txBody>
          <a:bodyPr>
            <a:noAutofit/>
          </a:bodyPr>
          <a:lstStyle/>
          <a:p>
            <a:pPr marL="0" indent="0"/>
            <a: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Det här är nytt: övrigt</a:t>
            </a:r>
            <a:b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sv-SE" sz="1800" dirty="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4" name="Bildobjekt 13" descr="En bild som visar text, skärmbild, Teckensnitt, dokument">
            <a:extLst>
              <a:ext uri="{FF2B5EF4-FFF2-40B4-BE49-F238E27FC236}">
                <a16:creationId xmlns:a16="http://schemas.microsoft.com/office/drawing/2014/main" id="{DEAFE675-044B-96CD-08CE-A09D60B04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90" y="1330639"/>
            <a:ext cx="2047603" cy="2202821"/>
          </a:xfrm>
          <a:prstGeom prst="rect">
            <a:avLst/>
          </a:prstGeom>
        </p:spPr>
      </p:pic>
      <p:pic>
        <p:nvPicPr>
          <p:cNvPr id="15" name="Bildobjekt 14" descr="En bild som visar text, skärmbild, brev, Teckensnitt&#10;&#10;AI-genererat innehåll kan vara felaktigt.">
            <a:extLst>
              <a:ext uri="{FF2B5EF4-FFF2-40B4-BE49-F238E27FC236}">
                <a16:creationId xmlns:a16="http://schemas.microsoft.com/office/drawing/2014/main" id="{24FE41FA-4D76-A3AF-EBE3-25905AA73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946" y="1973072"/>
            <a:ext cx="2210516" cy="3240000"/>
          </a:xfrm>
          <a:prstGeom prst="rect">
            <a:avLst/>
          </a:prstGeom>
        </p:spPr>
      </p:pic>
      <p:pic>
        <p:nvPicPr>
          <p:cNvPr id="16" name="Bildobjekt 15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D3C3620F-FD9C-AB29-D0B5-972ADBFBD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900" y="3446372"/>
            <a:ext cx="2638438" cy="1605284"/>
          </a:xfrm>
          <a:prstGeom prst="rect">
            <a:avLst/>
          </a:prstGeom>
        </p:spPr>
      </p:pic>
      <p:pic>
        <p:nvPicPr>
          <p:cNvPr id="17" name="Bildobjekt 16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CFEB5736-0625-75B7-23A0-65149091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387" y="4746295"/>
            <a:ext cx="3321078" cy="13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D817E2-B782-4A09-1905-B1153FC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3" y="795443"/>
            <a:ext cx="7858759" cy="804757"/>
          </a:xfrm>
        </p:spPr>
        <p:txBody>
          <a:bodyPr>
            <a:noAutofit/>
          </a:bodyPr>
          <a:lstStyle/>
          <a:p>
            <a:br>
              <a:rPr lang="sv-SE" sz="18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sv-SE" sz="180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1C5FC3A-8461-AB46-CFB6-7D7A987AC9BE}"/>
              </a:ext>
            </a:extLst>
          </p:cNvPr>
          <p:cNvSpPr txBox="1">
            <a:spLocks/>
          </p:cNvSpPr>
          <p:nvPr/>
        </p:nvSpPr>
        <p:spPr>
          <a:xfrm>
            <a:off x="595314" y="2309284"/>
            <a:ext cx="5073966" cy="3010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Börja använd det här materialet och de nya checklistorna, och hör av er om ni hittar något som inte verkar stämma, något vi har missat, eller har förslag på förbättringar.</a:t>
            </a:r>
          </a:p>
          <a:p>
            <a:pPr marL="0" indent="0">
              <a:buFont typeface="Arial" pitchFamily="34" charset="0"/>
              <a:buNone/>
            </a:pPr>
            <a:endParaRPr lang="sv-SE" sz="1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36000" lvl="2" indent="0">
              <a:buFont typeface="Arial" pitchFamily="34" charset="0"/>
              <a:buNone/>
            </a:pPr>
            <a:r>
              <a:rPr lang="sv-SE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Hör av er till: </a:t>
            </a:r>
          </a:p>
          <a:p>
            <a:pPr marL="36000" lvl="2" indent="0">
              <a:buNone/>
            </a:pPr>
            <a:r>
              <a:rPr lang="sv-SE" sz="1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fredrik.svensson@regionorebrolan.se</a:t>
            </a:r>
          </a:p>
          <a:p>
            <a:pPr marL="36000" lvl="2" indent="0">
              <a:buFont typeface="Arial" pitchFamily="34" charset="0"/>
              <a:buNone/>
            </a:pPr>
            <a:r>
              <a:rPr lang="sv-SE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och</a:t>
            </a:r>
          </a:p>
          <a:p>
            <a:pPr marL="36000" lvl="2" indent="0">
              <a:buFont typeface="Arial" pitchFamily="34" charset="0"/>
              <a:buNone/>
            </a:pPr>
            <a:r>
              <a:rPr lang="sv-SE" sz="1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maria.belik@regionorebrolan.se</a:t>
            </a:r>
            <a:endParaRPr lang="sv-SE" sz="1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indent="0">
              <a:buFont typeface="Arial" pitchFamily="34" charset="0"/>
              <a:buNone/>
            </a:pPr>
            <a:endParaRPr lang="sv-SE" sz="1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indent="0">
              <a:buFont typeface="Arial" pitchFamily="34" charset="0"/>
              <a:buNone/>
            </a:pPr>
            <a:endParaRPr lang="sv-SE" sz="1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lvl="1" indent="0">
              <a:buFont typeface="Arial" pitchFamily="34" charset="0"/>
              <a:buNone/>
            </a:pP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A9D3B21-C97D-1D0D-4889-725F175F63A4}"/>
              </a:ext>
            </a:extLst>
          </p:cNvPr>
          <p:cNvSpPr txBox="1">
            <a:spLocks/>
          </p:cNvSpPr>
          <p:nvPr/>
        </p:nvSpPr>
        <p:spPr>
          <a:xfrm>
            <a:off x="585152" y="982133"/>
            <a:ext cx="7858759" cy="8047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Visam 2.0- </a:t>
            </a:r>
            <a:r>
              <a:rPr lang="sv-SE" sz="18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Nya sidan ligger uppe!</a:t>
            </a:r>
            <a:br>
              <a:rPr lang="sv-SE" sz="180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sv-SE" sz="1800">
              <a:solidFill>
                <a:srgbClr val="0070C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3148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Örebro län - Varianter av våg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rebro - 4_3.potx" id="{0A306C6A-F111-47DC-AD02-E80B5D301827}" vid="{6CD749A1-C2A3-40DC-8E5A-FD404F4FEEC1}"/>
    </a:ext>
  </a:extLst>
</a:theme>
</file>

<file path=ppt/theme/theme2.xml><?xml version="1.0" encoding="utf-8"?>
<a:theme xmlns:a="http://schemas.openxmlformats.org/drawingml/2006/main" name="Region Örebro län - Bil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rebro - 4_3.potx" id="{0A306C6A-F111-47DC-AD02-E80B5D301827}" vid="{F9E4864D-432E-48C9-9E78-88192D5C2267}"/>
    </a:ext>
  </a:extLst>
</a:theme>
</file>

<file path=ppt/theme/theme3.xml><?xml version="1.0" encoding="utf-8"?>
<a:theme xmlns:a="http://schemas.openxmlformats.org/drawingml/2006/main" name="Region Örebro län - Rubriksidor/kapitelsido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rebro - 4_3.potx" id="{0A306C6A-F111-47DC-AD02-E80B5D301827}" vid="{23E714D9-9B2B-485D-BD57-F72224ABB0D2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36FCDCE5537F439C350E6DB0BC6CFB" ma:contentTypeVersion="4" ma:contentTypeDescription="Skapa ett nytt dokument." ma:contentTypeScope="" ma:versionID="b03fae03eb5dc6a6e11de682df581da1">
  <xsd:schema xmlns:xsd="http://www.w3.org/2001/XMLSchema" xmlns:xs="http://www.w3.org/2001/XMLSchema" xmlns:p="http://schemas.microsoft.com/office/2006/metadata/properties" xmlns:ns2="60035b6f-6c39-4d91-afdb-d13a6f6e3c2f" targetNamespace="http://schemas.microsoft.com/office/2006/metadata/properties" ma:root="true" ma:fieldsID="5da25f4789ff634f95de85cc6051077d" ns2:_="">
    <xsd:import namespace="60035b6f-6c39-4d91-afdb-d13a6f6e3c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35b6f-6c39-4d91-afdb-d13a6f6e3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A4C76F-2651-46CB-8FD8-03910A313E65}">
  <ds:schemaRefs>
    <ds:schemaRef ds:uri="60035b6f-6c39-4d91-afdb-d13a6f6e3c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C8E6FF-ED91-4D4E-A4BD-EA6AF1050650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60035b6f-6c39-4d91-afdb-d13a6f6e3c2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8447692-B012-4C34-8649-DD7E3123A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Örebro - 4_3</Template>
  <TotalTime>31</TotalTime>
  <Words>580</Words>
  <Application>Microsoft Office PowerPoint</Application>
  <PresentationFormat>Bildspel på skärmen (4:3)</PresentationFormat>
  <Paragraphs>82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Bradley Hand ITC</vt:lpstr>
      <vt:lpstr>Calibri</vt:lpstr>
      <vt:lpstr>Inter</vt:lpstr>
      <vt:lpstr>Region Örebro län - Varianter av våg</vt:lpstr>
      <vt:lpstr>Region Örebro län - Bildlayouter</vt:lpstr>
      <vt:lpstr>Region Örebro län - Rubriksidor/kapitelsidor</vt:lpstr>
      <vt:lpstr>Nya Visam-sidan</vt:lpstr>
      <vt:lpstr>Visam-sidan har flyttat till vårdgivarwebben: https://vardgivare.regionorebrolan.se/sv/patientadministration/visam/ </vt:lpstr>
      <vt:lpstr>Vad har gjorts?</vt:lpstr>
      <vt:lpstr>Vad är nytt?  </vt:lpstr>
      <vt:lpstr>Det här är nytt: Blått, grönt och gult spår </vt:lpstr>
      <vt:lpstr>Det här är nytt: Rött spår </vt:lpstr>
      <vt:lpstr>Det här är nytt: SIP </vt:lpstr>
      <vt:lpstr>Det här är nytt: övrigt </vt:lpstr>
      <vt:lpstr> </vt:lpstr>
    </vt:vector>
  </TitlesOfParts>
  <Company>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Lilliestam Kristina, Reg utv Välfärd och folkhälsa</dc:creator>
  <cp:lastModifiedBy>Lilliestam Kristina, Reg utv Välfärd och folkhälsa</cp:lastModifiedBy>
  <cp:revision>4</cp:revision>
  <dcterms:created xsi:type="dcterms:W3CDTF">2025-07-09T21:33:55Z</dcterms:created>
  <dcterms:modified xsi:type="dcterms:W3CDTF">2025-08-26T08:43:51Z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967b6a-3783-47cf-8fdb-0b1118f65e05_Enabled">
    <vt:lpwstr>true</vt:lpwstr>
  </property>
  <property fmtid="{D5CDD505-2E9C-101B-9397-08002B2CF9AE}" pid="3" name="MSIP_Label_7a967b6a-3783-47cf-8fdb-0b1118f65e05_SetDate">
    <vt:lpwstr>2025-07-09T21:45:28Z</vt:lpwstr>
  </property>
  <property fmtid="{D5CDD505-2E9C-101B-9397-08002B2CF9AE}" pid="4" name="MSIP_Label_7a967b6a-3783-47cf-8fdb-0b1118f65e05_Method">
    <vt:lpwstr>Standard</vt:lpwstr>
  </property>
  <property fmtid="{D5CDD505-2E9C-101B-9397-08002B2CF9AE}" pid="5" name="MSIP_Label_7a967b6a-3783-47cf-8fdb-0b1118f65e05_Name">
    <vt:lpwstr>NIVÅ K0</vt:lpwstr>
  </property>
  <property fmtid="{D5CDD505-2E9C-101B-9397-08002B2CF9AE}" pid="6" name="MSIP_Label_7a967b6a-3783-47cf-8fdb-0b1118f65e05_SiteId">
    <vt:lpwstr>aece5b19-8227-4c27-8218-1aea120ec062</vt:lpwstr>
  </property>
  <property fmtid="{D5CDD505-2E9C-101B-9397-08002B2CF9AE}" pid="7" name="MSIP_Label_7a967b6a-3783-47cf-8fdb-0b1118f65e05_ActionId">
    <vt:lpwstr>d638ce2f-ba7c-4342-9d4f-f292dc1abba9</vt:lpwstr>
  </property>
  <property fmtid="{D5CDD505-2E9C-101B-9397-08002B2CF9AE}" pid="8" name="MSIP_Label_7a967b6a-3783-47cf-8fdb-0b1118f65e05_ContentBits">
    <vt:lpwstr>0</vt:lpwstr>
  </property>
  <property fmtid="{D5CDD505-2E9C-101B-9397-08002B2CF9AE}" pid="9" name="ContentTypeId">
    <vt:lpwstr>0x010100DB36FCDCE5537F439C350E6DB0BC6CFB</vt:lpwstr>
  </property>
</Properties>
</file>