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32" r:id="rId2"/>
    <p:sldId id="256" r:id="rId3"/>
    <p:sldId id="333" r:id="rId4"/>
    <p:sldId id="257" r:id="rId5"/>
    <p:sldId id="334" r:id="rId6"/>
    <p:sldId id="258" r:id="rId7"/>
    <p:sldId id="318" r:id="rId8"/>
    <p:sldId id="33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331" r:id="rId22"/>
    <p:sldId id="302" r:id="rId23"/>
    <p:sldId id="274" r:id="rId24"/>
    <p:sldId id="275" r:id="rId25"/>
    <p:sldId id="278" r:id="rId26"/>
  </p:sldIdLst>
  <p:sldSz cx="9144000" cy="6858000" type="screen4x3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52C2-2732-4020-B628-FCDD65E48EA7}" type="datetimeFigureOut">
              <a:rPr lang="sv-SE" smtClean="0"/>
              <a:t>2023-12-06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5E85-B560-46B6-98C1-AAA9C05117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3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MRB ökar </a:t>
            </a:r>
            <a:r>
              <a:rPr lang="sv-SE" dirty="0" err="1"/>
              <a:t>pga</a:t>
            </a:r>
            <a:r>
              <a:rPr lang="sv-SE" baseline="0" dirty="0"/>
              <a:t> fel- och överanvändning av antibiotika. </a:t>
            </a:r>
          </a:p>
          <a:p>
            <a:r>
              <a:rPr lang="sv-SE" baseline="0" dirty="0"/>
              <a:t>Odlar inte alltid innan insättning av preparat</a:t>
            </a:r>
            <a:br>
              <a:rPr lang="sv-SE" baseline="0" dirty="0"/>
            </a:br>
            <a:r>
              <a:rPr lang="sv-SE" baseline="0" dirty="0"/>
              <a:t>Vi reser även mycket mer i dag än tidigare och plockar med oss MRB hem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2F27-15E0-4742-B0BA-181C870B2A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2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0895" y="1642059"/>
            <a:ext cx="3442208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34693"/>
            <a:ext cx="2771140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09694" y="0"/>
            <a:ext cx="695870" cy="720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54957"/>
            <a:ext cx="9144000" cy="6003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67683" y="964880"/>
            <a:ext cx="500538" cy="256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454935" y="1001521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903812"/>
                </a:moveTo>
                <a:lnTo>
                  <a:pt x="0" y="0"/>
                </a:lnTo>
              </a:path>
            </a:pathLst>
          </a:custGeom>
          <a:ln w="33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51345" y="1526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2049917"/>
            <a:ext cx="795337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3587165"/>
            <a:ext cx="7953375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22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661659"/>
            <a:ext cx="9143999" cy="1196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1459" y="188976"/>
            <a:ext cx="2010156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724027"/>
            <a:ext cx="10058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7" y="1570989"/>
            <a:ext cx="8339124" cy="2078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vardgivare.regionorebrolan.se/sv/vardriktlinjer-och-kunskapsstod/vardhygien/vardhygieniska-riktlinjer-oppenslutenvard/?E-36639=36639#accordion-block-366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e.regionorebrolan.se/sv/vardriktlinjer-och-kunskapsstod/vardhygie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strographics.com/GalleryPrints/Display/GP21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8C92F-2ACC-F0E4-7088-BA351B74B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096" y="1267123"/>
            <a:ext cx="3442208" cy="369332"/>
          </a:xfrm>
        </p:spPr>
        <p:txBody>
          <a:bodyPr/>
          <a:lstStyle/>
          <a:p>
            <a:r>
              <a:rPr lang="sv-SE" b="1" dirty="0"/>
              <a:t>Hygienutbildning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59697B-2F45-ECF8-39B8-BA3238AC8B6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47800" y="2209800"/>
            <a:ext cx="6400800" cy="2739211"/>
          </a:xfrm>
        </p:spPr>
        <p:txBody>
          <a:bodyPr/>
          <a:lstStyle/>
          <a:p>
            <a:r>
              <a:rPr lang="sv-SE" sz="2000" u="sng" dirty="0"/>
              <a:t>Innehåll:</a:t>
            </a:r>
          </a:p>
          <a:p>
            <a:r>
              <a:rPr lang="sv-SE" sz="2000" dirty="0"/>
              <a:t>Vårdrelaterade infektioner (VRI)</a:t>
            </a:r>
          </a:p>
          <a:p>
            <a:r>
              <a:rPr lang="sv-SE" sz="2000" dirty="0"/>
              <a:t>Resistenta bakterier</a:t>
            </a:r>
          </a:p>
          <a:p>
            <a:r>
              <a:rPr lang="sv-SE" sz="2000" dirty="0"/>
              <a:t>Smittvägar</a:t>
            </a:r>
          </a:p>
          <a:p>
            <a:r>
              <a:rPr lang="sv-SE" sz="2000" dirty="0"/>
              <a:t>Basala hygienrutiner och klädregler</a:t>
            </a:r>
          </a:p>
          <a:p>
            <a:r>
              <a:rPr lang="sv-SE" sz="2000" dirty="0"/>
              <a:t>Städning och rengöring</a:t>
            </a:r>
          </a:p>
          <a:p>
            <a:r>
              <a:rPr lang="sv-SE" sz="2000" dirty="0"/>
              <a:t>Tvätt, avfall och disk</a:t>
            </a:r>
          </a:p>
          <a:p>
            <a:r>
              <a:rPr lang="sv-SE" sz="2000" dirty="0"/>
              <a:t>Livsmedelshygien</a:t>
            </a:r>
          </a:p>
          <a:p>
            <a:endParaRPr lang="sv-SE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027428-323A-5D34-1256-A916683896A7}"/>
              </a:ext>
            </a:extLst>
          </p:cNvPr>
          <p:cNvSpPr/>
          <p:nvPr/>
        </p:nvSpPr>
        <p:spPr>
          <a:xfrm>
            <a:off x="6705600" y="908302"/>
            <a:ext cx="1524000" cy="145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96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566" y="816305"/>
            <a:ext cx="3811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Smittvägar </a:t>
            </a:r>
            <a:r>
              <a:rPr dirty="0"/>
              <a:t>och</a:t>
            </a:r>
            <a:r>
              <a:rPr spc="-95" dirty="0"/>
              <a:t> </a:t>
            </a:r>
            <a:r>
              <a:rPr spc="-5" dirty="0"/>
              <a:t>smittspridning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429638"/>
            <a:ext cx="8436458" cy="461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För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5" dirty="0">
                <a:latin typeface="Calibri"/>
                <a:cs typeface="Calibri"/>
              </a:rPr>
              <a:t>kunna </a:t>
            </a:r>
            <a:r>
              <a:rPr sz="2000" spc="-15" dirty="0">
                <a:latin typeface="Calibri"/>
                <a:cs typeface="Calibri"/>
              </a:rPr>
              <a:t>förebygga </a:t>
            </a:r>
            <a:r>
              <a:rPr sz="2000" spc="-10" dirty="0">
                <a:latin typeface="Calibri"/>
                <a:cs typeface="Calibri"/>
              </a:rPr>
              <a:t>smitta behöver </a:t>
            </a:r>
            <a:r>
              <a:rPr sz="2000" spc="-5" dirty="0">
                <a:latin typeface="Calibri"/>
                <a:cs typeface="Calibri"/>
              </a:rPr>
              <a:t>vi </a:t>
            </a:r>
            <a:r>
              <a:rPr sz="2000" spc="-10" dirty="0">
                <a:latin typeface="Calibri"/>
                <a:cs typeface="Calibri"/>
              </a:rPr>
              <a:t>kunskaper </a:t>
            </a:r>
            <a:r>
              <a:rPr sz="2000" dirty="0">
                <a:latin typeface="Calibri"/>
                <a:cs typeface="Calibri"/>
              </a:rPr>
              <a:t>om </a:t>
            </a:r>
            <a:r>
              <a:rPr sz="2000" spc="-10" dirty="0" err="1">
                <a:latin typeface="Calibri"/>
                <a:cs typeface="Calibri"/>
              </a:rPr>
              <a:t>smittvägar</a:t>
            </a:r>
            <a:r>
              <a:rPr lang="sv-SE" sz="2000" spc="-10" dirty="0">
                <a:latin typeface="Calibri"/>
                <a:cs typeface="Calibri"/>
              </a:rPr>
              <a:t> 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lang="sv-SE" sz="2000" spc="-10" dirty="0">
                <a:latin typeface="Calibri"/>
                <a:cs typeface="Calibri"/>
              </a:rPr>
              <a:t>och </a:t>
            </a:r>
            <a:r>
              <a:rPr sz="2000" spc="-5" dirty="0" err="1">
                <a:latin typeface="Calibri"/>
                <a:cs typeface="Calibri"/>
              </a:rPr>
              <a:t>basala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hygienrutiner</a:t>
            </a:r>
            <a:r>
              <a:rPr sz="2000" spc="-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-Kontaktsmitta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direkt/indirekt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68580" marR="3912235" indent="-565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-Luftburen </a:t>
            </a:r>
            <a:r>
              <a:rPr sz="2000" b="1" spc="-10" dirty="0">
                <a:latin typeface="Calibri"/>
                <a:cs typeface="Calibri"/>
              </a:rPr>
              <a:t>smitta </a:t>
            </a:r>
            <a:r>
              <a:rPr sz="2000" spc="-10" dirty="0">
                <a:latin typeface="Calibri"/>
                <a:cs typeface="Calibri"/>
              </a:rPr>
              <a:t>droppkärnor </a:t>
            </a:r>
            <a:r>
              <a:rPr sz="2000" spc="-5" dirty="0">
                <a:latin typeface="Calibri"/>
                <a:cs typeface="Calibri"/>
              </a:rPr>
              <a:t>från/till  luftvägarna, dammpartiklar </a:t>
            </a:r>
            <a:r>
              <a:rPr sz="2000" spc="-10" dirty="0">
                <a:latin typeface="Calibri"/>
                <a:cs typeface="Calibri"/>
              </a:rPr>
              <a:t>från</a:t>
            </a:r>
            <a:r>
              <a:rPr sz="2000" dirty="0">
                <a:latin typeface="Calibri"/>
                <a:cs typeface="Calibri"/>
              </a:rPr>
              <a:t> huden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-Droppsmitta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direkt/indirekt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-Tarmsmitta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fekal/oral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-Blodburen </a:t>
            </a:r>
            <a:r>
              <a:rPr sz="2000" b="1" spc="-10" dirty="0">
                <a:latin typeface="Calibri"/>
                <a:cs typeface="Calibri"/>
              </a:rPr>
              <a:t>smitta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direkt/indirekt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-Insektsburen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smitta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852" y="4280915"/>
            <a:ext cx="2374392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5332" y="2135123"/>
            <a:ext cx="2438400" cy="2196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950" y="888238"/>
            <a:ext cx="569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Riskfaktorer </a:t>
            </a:r>
            <a:r>
              <a:rPr spc="-15" dirty="0"/>
              <a:t>för </a:t>
            </a:r>
            <a:r>
              <a:rPr spc="-5" dirty="0"/>
              <a:t>spridning/ökad</a:t>
            </a:r>
            <a:r>
              <a:rPr spc="5" dirty="0"/>
              <a:t> </a:t>
            </a:r>
            <a:r>
              <a:rPr spc="-10" dirty="0"/>
              <a:t>mottaglighet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2549" y="1734693"/>
            <a:ext cx="3453651" cy="5775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Hudbakterier</a:t>
            </a:r>
            <a:endParaRPr sz="2000" dirty="0">
              <a:latin typeface="Calibri"/>
              <a:cs typeface="Calibri"/>
            </a:endParaRPr>
          </a:p>
          <a:p>
            <a:pPr marL="29209" marR="5080" indent="-17145">
              <a:lnSpc>
                <a:spcPct val="200000"/>
              </a:lnSpc>
            </a:pPr>
            <a:r>
              <a:rPr sz="2000" spc="-20" dirty="0" err="1">
                <a:latin typeface="Calibri"/>
                <a:cs typeface="Calibri"/>
              </a:rPr>
              <a:t>Kroniska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hudsjukdomar</a:t>
            </a:r>
            <a:r>
              <a:rPr sz="2000" spc="-10" dirty="0">
                <a:latin typeface="Calibri"/>
                <a:cs typeface="Calibri"/>
              </a:rPr>
              <a:t>  </a:t>
            </a:r>
            <a:endParaRPr lang="sv-SE" sz="2000" spc="-10" dirty="0">
              <a:latin typeface="Calibri"/>
              <a:cs typeface="Calibri"/>
            </a:endParaRPr>
          </a:p>
          <a:p>
            <a:pPr marL="29209" marR="5080" indent="-17145">
              <a:lnSpc>
                <a:spcPct val="200000"/>
              </a:lnSpc>
            </a:pPr>
            <a:r>
              <a:rPr sz="2000" spc="-5" dirty="0" err="1">
                <a:latin typeface="Calibri"/>
                <a:cs typeface="Calibri"/>
              </a:rPr>
              <a:t>Oläkta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lang="sv-SE" sz="2000" spc="-15" dirty="0">
                <a:latin typeface="Calibri"/>
                <a:cs typeface="Calibri"/>
              </a:rPr>
              <a:t>omläggningskrävande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sår</a:t>
            </a:r>
            <a:endParaRPr lang="sv-SE" sz="2000" spc="-5" dirty="0">
              <a:latin typeface="Calibri"/>
              <a:cs typeface="Calibri"/>
            </a:endParaRPr>
          </a:p>
          <a:p>
            <a:pPr marL="29209" marR="5080" indent="-17145">
              <a:lnSpc>
                <a:spcPct val="200000"/>
              </a:lnSpc>
            </a:pPr>
            <a:r>
              <a:rPr lang="sv-SE" sz="2000" dirty="0">
                <a:latin typeface="Calibri"/>
                <a:cs typeface="Calibri"/>
              </a:rPr>
              <a:t>Bölder</a:t>
            </a:r>
          </a:p>
          <a:p>
            <a:pPr marL="29209" marR="5080" indent="-17145">
              <a:lnSpc>
                <a:spcPct val="200000"/>
              </a:lnSpc>
            </a:pPr>
            <a:r>
              <a:rPr lang="sv-SE" sz="2000" spc="5" dirty="0">
                <a:latin typeface="Calibri"/>
                <a:cs typeface="Calibri"/>
              </a:rPr>
              <a:t>S</a:t>
            </a:r>
            <a:r>
              <a:rPr lang="sv-SE" sz="2000" spc="-5" dirty="0">
                <a:latin typeface="Calibri"/>
                <a:cs typeface="Calibri"/>
              </a:rPr>
              <a:t>on</a:t>
            </a:r>
            <a:r>
              <a:rPr lang="sv-SE" sz="2000" spc="5" dirty="0">
                <a:latin typeface="Calibri"/>
                <a:cs typeface="Calibri"/>
              </a:rPr>
              <a:t>d</a:t>
            </a:r>
            <a:r>
              <a:rPr lang="sv-SE" sz="2000" dirty="0">
                <a:latin typeface="Calibri"/>
                <a:cs typeface="Calibri"/>
              </a:rPr>
              <a:t>/</a:t>
            </a:r>
            <a:r>
              <a:rPr lang="sv-SE" sz="2000" spc="-5" dirty="0">
                <a:latin typeface="Calibri"/>
                <a:cs typeface="Calibri"/>
              </a:rPr>
              <a:t>d</a:t>
            </a:r>
            <a:r>
              <a:rPr lang="sv-SE" sz="2000" spc="-40" dirty="0">
                <a:latin typeface="Calibri"/>
                <a:cs typeface="Calibri"/>
              </a:rPr>
              <a:t>r</a:t>
            </a:r>
            <a:r>
              <a:rPr lang="sv-SE" sz="2000" dirty="0">
                <a:latin typeface="Calibri"/>
                <a:cs typeface="Calibri"/>
              </a:rPr>
              <a:t>än</a:t>
            </a:r>
          </a:p>
          <a:p>
            <a:pPr marL="29209" marR="5080" indent="-17145">
              <a:lnSpc>
                <a:spcPct val="200000"/>
              </a:lnSpc>
            </a:pPr>
            <a:r>
              <a:rPr lang="sv-SE" sz="2000" dirty="0">
                <a:latin typeface="Calibri"/>
                <a:cs typeface="Calibri"/>
              </a:rPr>
              <a:t>I</a:t>
            </a:r>
            <a:r>
              <a:rPr lang="sv-SE" sz="2000" spc="-15" dirty="0">
                <a:latin typeface="Calibri"/>
                <a:cs typeface="Calibri"/>
              </a:rPr>
              <a:t>n</a:t>
            </a:r>
            <a:r>
              <a:rPr lang="sv-SE" sz="2000" spc="-40" dirty="0">
                <a:latin typeface="Calibri"/>
                <a:cs typeface="Calibri"/>
              </a:rPr>
              <a:t>f</a:t>
            </a:r>
            <a:r>
              <a:rPr lang="sv-SE" sz="2000" dirty="0">
                <a:latin typeface="Calibri"/>
                <a:cs typeface="Calibri"/>
              </a:rPr>
              <a:t>ar</a:t>
            </a:r>
            <a:r>
              <a:rPr lang="sv-SE" sz="2000" spc="-30" dirty="0">
                <a:latin typeface="Calibri"/>
                <a:cs typeface="Calibri"/>
              </a:rPr>
              <a:t>t</a:t>
            </a:r>
            <a:r>
              <a:rPr lang="sv-SE" sz="2000" dirty="0">
                <a:latin typeface="Calibri"/>
                <a:cs typeface="Calibri"/>
              </a:rPr>
              <a:t>er</a:t>
            </a:r>
          </a:p>
          <a:p>
            <a:pPr marL="29209" marR="5080" indent="-17145">
              <a:lnSpc>
                <a:spcPct val="200000"/>
              </a:lnSpc>
            </a:pPr>
            <a:r>
              <a:rPr lang="sv-SE" sz="2000" dirty="0">
                <a:latin typeface="Calibri"/>
                <a:cs typeface="Calibri"/>
              </a:rPr>
              <a:t>KAD</a:t>
            </a:r>
          </a:p>
          <a:p>
            <a:pPr marL="29209" marR="5080" indent="-17145">
              <a:lnSpc>
                <a:spcPct val="200000"/>
              </a:lnSpc>
            </a:pPr>
            <a:endParaRPr lang="sv-SE" sz="2000" dirty="0">
              <a:latin typeface="Calibri"/>
              <a:cs typeface="Calibri"/>
            </a:endParaRPr>
          </a:p>
          <a:p>
            <a:pPr marL="29209" marR="5080" indent="-17145">
              <a:lnSpc>
                <a:spcPct val="200000"/>
              </a:lnSpc>
            </a:pPr>
            <a:endParaRPr lang="sv-SE" sz="2000" dirty="0">
              <a:latin typeface="Calibri"/>
              <a:cs typeface="Calibri"/>
            </a:endParaRPr>
          </a:p>
          <a:p>
            <a:pPr marL="29209" marR="5080" indent="-17145">
              <a:lnSpc>
                <a:spcPct val="2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535940" y="1734693"/>
            <a:ext cx="2893060" cy="3442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r>
              <a:rPr spc="-20" dirty="0" err="1"/>
              <a:t>Tarmbakterier</a:t>
            </a:r>
            <a:r>
              <a:rPr spc="-20" dirty="0"/>
              <a:t>  </a:t>
            </a:r>
            <a:endParaRPr lang="sv-SE" spc="-20" dirty="0"/>
          </a:p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endParaRPr lang="sv-SE" b="0" spc="-20" dirty="0">
              <a:latin typeface="Calibri"/>
              <a:cs typeface="Calibri"/>
            </a:endParaRPr>
          </a:p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r>
              <a:rPr b="0" spc="-5" dirty="0" err="1">
                <a:latin typeface="Calibri"/>
                <a:cs typeface="Calibri"/>
              </a:rPr>
              <a:t>Diar</a:t>
            </a:r>
            <a:r>
              <a:rPr b="0" spc="-35" dirty="0" err="1">
                <a:latin typeface="Calibri"/>
                <a:cs typeface="Calibri"/>
              </a:rPr>
              <a:t>r</a:t>
            </a:r>
            <a:r>
              <a:rPr lang="sv-SE" b="0" spc="5" dirty="0"/>
              <a:t>é</a:t>
            </a:r>
            <a:r>
              <a:rPr b="0" spc="-35" dirty="0">
                <a:latin typeface="Calibri"/>
                <a:cs typeface="Calibri"/>
              </a:rPr>
              <a:t>/</a:t>
            </a:r>
            <a:r>
              <a:rPr b="0" spc="-30" dirty="0" err="1">
                <a:latin typeface="Calibri"/>
                <a:cs typeface="Calibri"/>
              </a:rPr>
              <a:t>s</a:t>
            </a:r>
            <a:r>
              <a:rPr b="0" spc="-25" dirty="0" err="1">
                <a:latin typeface="Calibri"/>
                <a:cs typeface="Calibri"/>
              </a:rPr>
              <a:t>t</a:t>
            </a:r>
            <a:r>
              <a:rPr b="0" spc="-5" dirty="0" err="1">
                <a:latin typeface="Calibri"/>
                <a:cs typeface="Calibri"/>
              </a:rPr>
              <a:t>omi</a:t>
            </a:r>
            <a:r>
              <a:rPr b="0" spc="-5" dirty="0">
                <a:latin typeface="Calibri"/>
                <a:cs typeface="Calibri"/>
              </a:rPr>
              <a:t>  </a:t>
            </a:r>
            <a:endParaRPr lang="sv-SE" b="0" spc="-5" dirty="0">
              <a:latin typeface="Calibri"/>
              <a:cs typeface="Calibri"/>
            </a:endParaRPr>
          </a:p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endParaRPr lang="sv-SE" b="0" spc="-5" dirty="0"/>
          </a:p>
          <a:p>
            <a:pPr marL="12700" marR="102489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KAD/RIK</a:t>
            </a:r>
          </a:p>
          <a:p>
            <a:pPr marL="12700" marR="5080">
              <a:lnSpc>
                <a:spcPct val="200000"/>
              </a:lnSpc>
            </a:pPr>
            <a:r>
              <a:rPr b="0" spc="-5" dirty="0">
                <a:latin typeface="Calibri"/>
                <a:cs typeface="Calibri"/>
              </a:rPr>
              <a:t>Urin- och 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lang="sv-SE" b="0" spc="-10" dirty="0">
                <a:latin typeface="Calibri"/>
                <a:cs typeface="Calibri"/>
              </a:rPr>
              <a:t>a</a:t>
            </a:r>
            <a:r>
              <a:rPr b="0" spc="-10" dirty="0" err="1">
                <a:latin typeface="Calibri"/>
                <a:cs typeface="Calibri"/>
              </a:rPr>
              <a:t>ecesinkontinens</a:t>
            </a:r>
            <a:r>
              <a:rPr b="0" spc="-10" dirty="0">
                <a:latin typeface="Calibri"/>
                <a:cs typeface="Calibri"/>
              </a:rPr>
              <a:t>  </a:t>
            </a:r>
            <a:r>
              <a:rPr b="0" spc="-5" dirty="0">
                <a:latin typeface="Calibri"/>
                <a:cs typeface="Calibri"/>
              </a:rPr>
              <a:t>Sond/drän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0" spc="-10" dirty="0">
                <a:latin typeface="Calibri"/>
                <a:cs typeface="Calibri"/>
              </a:rPr>
              <a:t>Sårinfektioner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7778"/>
            <a:ext cx="582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Basal </a:t>
            </a:r>
            <a:r>
              <a:rPr spc="-20" dirty="0"/>
              <a:t>hygien </a:t>
            </a:r>
            <a:r>
              <a:rPr dirty="0"/>
              <a:t>i </a:t>
            </a:r>
            <a:r>
              <a:rPr spc="-20" dirty="0"/>
              <a:t>vård </a:t>
            </a:r>
            <a:r>
              <a:rPr dirty="0"/>
              <a:t>och </a:t>
            </a:r>
            <a:r>
              <a:rPr spc="-5" dirty="0"/>
              <a:t>omsorg </a:t>
            </a:r>
            <a:r>
              <a:rPr spc="-10" dirty="0"/>
              <a:t>SOSFS</a:t>
            </a:r>
            <a:r>
              <a:rPr spc="-50" dirty="0"/>
              <a:t> </a:t>
            </a:r>
            <a:r>
              <a:rPr spc="-5" dirty="0"/>
              <a:t>2015:10</a:t>
            </a:r>
          </a:p>
        </p:txBody>
      </p:sp>
      <p:sp>
        <p:nvSpPr>
          <p:cNvPr id="3" name="object 3"/>
          <p:cNvSpPr/>
          <p:nvPr/>
        </p:nvSpPr>
        <p:spPr>
          <a:xfrm>
            <a:off x="7848600" y="188976"/>
            <a:ext cx="10287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832" y="2091944"/>
            <a:ext cx="54070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20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Viktigaste åtgärden för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15" dirty="0">
                <a:latin typeface="Calibri"/>
                <a:cs typeface="Calibri"/>
              </a:rPr>
              <a:t>förebygga  </a:t>
            </a:r>
            <a:r>
              <a:rPr sz="2000" spc="-5" dirty="0">
                <a:latin typeface="Calibri"/>
                <a:cs typeface="Calibri"/>
              </a:rPr>
              <a:t>smittspridning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vårdarbete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Tillämpas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10" dirty="0">
                <a:latin typeface="Calibri"/>
                <a:cs typeface="Calibri"/>
              </a:rPr>
              <a:t>vårdsituationer </a:t>
            </a:r>
            <a:r>
              <a:rPr sz="2000" spc="-15" dirty="0">
                <a:latin typeface="Calibri"/>
                <a:cs typeface="Calibri"/>
              </a:rPr>
              <a:t>oavsett </a:t>
            </a:r>
            <a:r>
              <a:rPr sz="2000" spc="-10" dirty="0">
                <a:latin typeface="Calibri"/>
                <a:cs typeface="Calibri"/>
              </a:rPr>
              <a:t>känd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okänd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smitta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355600" marR="18669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Tillämpas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10" dirty="0">
                <a:latin typeface="Calibri"/>
                <a:cs typeface="Calibri"/>
              </a:rPr>
              <a:t>personalkategorier </a:t>
            </a:r>
            <a:r>
              <a:rPr sz="2000" dirty="0">
                <a:latin typeface="Calibri"/>
                <a:cs typeface="Calibri"/>
              </a:rPr>
              <a:t>som </a:t>
            </a:r>
            <a:r>
              <a:rPr sz="2000" spc="-5" dirty="0">
                <a:latin typeface="Calibri"/>
                <a:cs typeface="Calibri"/>
              </a:rPr>
              <a:t>deltar  aktivt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patientnära omvårdnad, undersökning  </a:t>
            </a:r>
            <a:r>
              <a:rPr sz="2000" spc="-5" dirty="0">
                <a:latin typeface="Calibri"/>
                <a:cs typeface="Calibri"/>
              </a:rPr>
              <a:t>och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behandling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6752" y="2039987"/>
            <a:ext cx="2525267" cy="3518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959941"/>
            <a:ext cx="1528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Arbetsdräkt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734693"/>
            <a:ext cx="6231255" cy="46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684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personal </a:t>
            </a:r>
            <a:r>
              <a:rPr sz="2000" spc="-15" dirty="0">
                <a:latin typeface="Calibri"/>
                <a:cs typeface="Calibri"/>
              </a:rPr>
              <a:t>ska </a:t>
            </a:r>
            <a:r>
              <a:rPr sz="2000" spc="-10" dirty="0">
                <a:latin typeface="Calibri"/>
                <a:cs typeface="Calibri"/>
              </a:rPr>
              <a:t>använda </a:t>
            </a:r>
            <a:r>
              <a:rPr sz="2000" spc="-15" dirty="0">
                <a:latin typeface="Calibri"/>
                <a:cs typeface="Calibri"/>
              </a:rPr>
              <a:t>kortärmad </a:t>
            </a:r>
            <a:r>
              <a:rPr sz="2000" spc="-5" dirty="0">
                <a:latin typeface="Calibri"/>
                <a:cs typeface="Calibri"/>
              </a:rPr>
              <a:t>arbetsdräkt 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10" dirty="0">
                <a:latin typeface="Calibri"/>
                <a:cs typeface="Calibri"/>
              </a:rPr>
              <a:t>patientnära vårdarbete. </a:t>
            </a:r>
            <a:r>
              <a:rPr lang="sv-SE" sz="2000" spc="-10" dirty="0">
                <a:latin typeface="Calibri"/>
                <a:cs typeface="Calibri"/>
              </a:rPr>
              <a:t>L</a:t>
            </a:r>
            <a:r>
              <a:rPr sz="2000" spc="-5" dirty="0" err="1">
                <a:latin typeface="Calibri"/>
                <a:cs typeface="Calibri"/>
              </a:rPr>
              <a:t>ångärmad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undertröja</a:t>
            </a:r>
            <a:r>
              <a:rPr lang="sv-SE" sz="2000" spc="-5" dirty="0">
                <a:latin typeface="Calibri"/>
                <a:cs typeface="Calibri"/>
              </a:rPr>
              <a:t> är inte tillåtet</a:t>
            </a:r>
            <a:r>
              <a:rPr sz="2000" spc="-5" dirty="0">
                <a:latin typeface="Calibri"/>
                <a:cs typeface="Calibri"/>
              </a:rPr>
              <a:t>. Långärmad </a:t>
            </a:r>
            <a:r>
              <a:rPr sz="2000" spc="-20" dirty="0">
                <a:latin typeface="Calibri"/>
                <a:cs typeface="Calibri"/>
              </a:rPr>
              <a:t>kofta </a:t>
            </a:r>
            <a:r>
              <a:rPr sz="2000" spc="-15" dirty="0" err="1">
                <a:latin typeface="Calibri"/>
                <a:cs typeface="Calibri"/>
              </a:rPr>
              <a:t>kan</a:t>
            </a:r>
            <a:r>
              <a:rPr lang="sv-SE" sz="2000" spc="-15" dirty="0">
                <a:latin typeface="Calibri"/>
                <a:cs typeface="Calibri"/>
              </a:rPr>
              <a:t> bäras</a:t>
            </a:r>
            <a:r>
              <a:rPr sz="2000" spc="-5" dirty="0">
                <a:latin typeface="Calibri"/>
                <a:cs typeface="Calibri"/>
              </a:rPr>
              <a:t> vid </a:t>
            </a:r>
            <a:r>
              <a:rPr sz="2000" spc="-10" dirty="0">
                <a:latin typeface="Calibri"/>
                <a:cs typeface="Calibri"/>
              </a:rPr>
              <a:t>administrativt </a:t>
            </a:r>
            <a:r>
              <a:rPr sz="2000" spc="-5" dirty="0">
                <a:latin typeface="Calibri"/>
                <a:cs typeface="Calibri"/>
              </a:rPr>
              <a:t>arbete och på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rast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Arbetsdräkt </a:t>
            </a:r>
            <a:r>
              <a:rPr sz="2000" dirty="0">
                <a:latin typeface="Calibri"/>
                <a:cs typeface="Calibri"/>
              </a:rPr>
              <a:t>byts </a:t>
            </a:r>
            <a:r>
              <a:rPr sz="2000" spc="-5" dirty="0">
                <a:latin typeface="Calibri"/>
                <a:cs typeface="Calibri"/>
              </a:rPr>
              <a:t>dagligen, </a:t>
            </a:r>
            <a:r>
              <a:rPr sz="2000" spc="-10" dirty="0">
                <a:latin typeface="Calibri"/>
                <a:cs typeface="Calibri"/>
              </a:rPr>
              <a:t>samt </a:t>
            </a:r>
            <a:r>
              <a:rPr sz="2000" spc="-5" dirty="0">
                <a:latin typeface="Calibri"/>
                <a:cs typeface="Calibri"/>
              </a:rPr>
              <a:t>då den blivit </a:t>
            </a:r>
            <a:r>
              <a:rPr sz="2000" spc="-20" dirty="0">
                <a:latin typeface="Calibri"/>
                <a:cs typeface="Calibri"/>
              </a:rPr>
              <a:t>våt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synligt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förorenad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1620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Klocka, </a:t>
            </a:r>
            <a:r>
              <a:rPr sz="2000" dirty="0">
                <a:latin typeface="Calibri"/>
                <a:cs typeface="Calibri"/>
              </a:rPr>
              <a:t>armband, </a:t>
            </a:r>
            <a:r>
              <a:rPr sz="2000" spc="-30" dirty="0">
                <a:latin typeface="Calibri"/>
                <a:cs typeface="Calibri"/>
              </a:rPr>
              <a:t>ringar, </a:t>
            </a:r>
            <a:r>
              <a:rPr sz="2000" spc="-5" dirty="0">
                <a:latin typeface="Calibri"/>
                <a:cs typeface="Calibri"/>
              </a:rPr>
              <a:t>bandage eller </a:t>
            </a:r>
            <a:r>
              <a:rPr sz="2000" spc="-15" dirty="0">
                <a:latin typeface="Calibri"/>
                <a:cs typeface="Calibri"/>
              </a:rPr>
              <a:t>stödskena  får </a:t>
            </a:r>
            <a:r>
              <a:rPr sz="2000" dirty="0">
                <a:latin typeface="Calibri"/>
                <a:cs typeface="Calibri"/>
              </a:rPr>
              <a:t>ej </a:t>
            </a:r>
            <a:r>
              <a:rPr sz="2000" spc="-10" dirty="0">
                <a:latin typeface="Calibri"/>
                <a:cs typeface="Calibri"/>
              </a:rPr>
              <a:t>användas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 err="1">
                <a:latin typeface="Calibri"/>
                <a:cs typeface="Calibri"/>
              </a:rPr>
              <a:t>patientnära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vårdarbete</a:t>
            </a:r>
            <a:endParaRPr lang="sv-SE" sz="2000" spc="-15" dirty="0">
              <a:latin typeface="Calibri"/>
              <a:cs typeface="Calibri"/>
            </a:endParaRPr>
          </a:p>
          <a:p>
            <a:pPr marL="12700" marR="1162050">
              <a:lnSpc>
                <a:spcPct val="100000"/>
              </a:lnSpc>
            </a:pPr>
            <a:endParaRPr lang="sv-SE" sz="2000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sz="2000" dirty="0">
                <a:latin typeface="Calibri"/>
                <a:cs typeface="Calibri"/>
              </a:rPr>
              <a:t>Naglar </a:t>
            </a:r>
            <a:r>
              <a:rPr lang="sv-SE" sz="2000" spc="-15" dirty="0">
                <a:latin typeface="Calibri"/>
                <a:cs typeface="Calibri"/>
              </a:rPr>
              <a:t>ska </a:t>
            </a:r>
            <a:r>
              <a:rPr lang="sv-SE" sz="2000" spc="-20" dirty="0">
                <a:latin typeface="Calibri"/>
                <a:cs typeface="Calibri"/>
              </a:rPr>
              <a:t>vara </a:t>
            </a:r>
            <a:r>
              <a:rPr lang="sv-SE" sz="2000" spc="-25" dirty="0">
                <a:latin typeface="Calibri"/>
                <a:cs typeface="Calibri"/>
              </a:rPr>
              <a:t>korta </a:t>
            </a:r>
            <a:r>
              <a:rPr lang="sv-SE" sz="2000" dirty="0">
                <a:latin typeface="Calibri"/>
                <a:cs typeface="Calibri"/>
              </a:rPr>
              <a:t>och </a:t>
            </a:r>
            <a:r>
              <a:rPr lang="sv-SE" sz="2000" spc="-5" dirty="0">
                <a:latin typeface="Calibri"/>
                <a:cs typeface="Calibri"/>
              </a:rPr>
              <a:t>fria </a:t>
            </a:r>
            <a:r>
              <a:rPr lang="sv-SE" sz="2000" spc="-15" dirty="0">
                <a:latin typeface="Calibri"/>
                <a:cs typeface="Calibri"/>
              </a:rPr>
              <a:t>från konstgjorda</a:t>
            </a:r>
            <a:r>
              <a:rPr lang="sv-SE" sz="2000" spc="6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sz="2000" spc="-10" dirty="0">
                <a:latin typeface="Calibri"/>
                <a:cs typeface="Calibri"/>
              </a:rPr>
              <a:t>material</a:t>
            </a:r>
          </a:p>
          <a:p>
            <a:pPr marL="12700" marR="116205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00" y="2558916"/>
            <a:ext cx="1808109" cy="359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7AAB96A-D841-D20F-C055-18B7A532276D}"/>
              </a:ext>
            </a:extLst>
          </p:cNvPr>
          <p:cNvSpPr/>
          <p:nvPr/>
        </p:nvSpPr>
        <p:spPr>
          <a:xfrm>
            <a:off x="6187883" y="464567"/>
            <a:ext cx="1859279" cy="1947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377800C-96BE-864B-1B3B-37BEA6D9AE4C}"/>
              </a:ext>
            </a:extLst>
          </p:cNvPr>
          <p:cNvSpPr/>
          <p:nvPr/>
        </p:nvSpPr>
        <p:spPr>
          <a:xfrm>
            <a:off x="5348921" y="4876800"/>
            <a:ext cx="1677923" cy="1274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63" y="765048"/>
            <a:ext cx="152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Handhygien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405" y="1195645"/>
            <a:ext cx="5760720" cy="539634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5" dirty="0">
                <a:latin typeface="Calibri"/>
                <a:cs typeface="Calibri"/>
              </a:rPr>
              <a:t>Desinfektera </a:t>
            </a:r>
            <a:r>
              <a:rPr sz="2000" b="1" spc="-5" dirty="0">
                <a:latin typeface="Calibri"/>
                <a:cs typeface="Calibri"/>
              </a:rPr>
              <a:t>(sprita)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händerna: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5" dirty="0">
                <a:latin typeface="Calibri"/>
                <a:cs typeface="Calibri"/>
              </a:rPr>
              <a:t>-Före </a:t>
            </a:r>
            <a:r>
              <a:rPr sz="2000" dirty="0">
                <a:latin typeface="Calibri"/>
                <a:cs typeface="Calibri"/>
              </a:rPr>
              <a:t>och </a:t>
            </a:r>
            <a:r>
              <a:rPr sz="2000" spc="-10" dirty="0">
                <a:latin typeface="Calibri"/>
                <a:cs typeface="Calibri"/>
              </a:rPr>
              <a:t>efter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patientkontakt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5" dirty="0">
                <a:latin typeface="Calibri"/>
                <a:cs typeface="Calibri"/>
              </a:rPr>
              <a:t>-Före rent </a:t>
            </a:r>
            <a:r>
              <a:rPr sz="2000" dirty="0">
                <a:latin typeface="Calibri"/>
                <a:cs typeface="Calibri"/>
              </a:rPr>
              <a:t>och </a:t>
            </a:r>
            <a:r>
              <a:rPr sz="2000" spc="-10" dirty="0">
                <a:latin typeface="Calibri"/>
                <a:cs typeface="Calibri"/>
              </a:rPr>
              <a:t>efter </a:t>
            </a:r>
            <a:r>
              <a:rPr sz="2000" spc="-15" dirty="0">
                <a:latin typeface="Calibri"/>
                <a:cs typeface="Calibri"/>
              </a:rPr>
              <a:t>orent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arbete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-Alltid </a:t>
            </a:r>
            <a:r>
              <a:rPr sz="2000" spc="-20" dirty="0">
                <a:latin typeface="Calibri"/>
                <a:cs typeface="Calibri"/>
              </a:rPr>
              <a:t>före </a:t>
            </a:r>
            <a:r>
              <a:rPr sz="2000" spc="-5" dirty="0">
                <a:latin typeface="Calibri"/>
                <a:cs typeface="Calibri"/>
              </a:rPr>
              <a:t>och </a:t>
            </a:r>
            <a:r>
              <a:rPr sz="2000" spc="-10" dirty="0">
                <a:latin typeface="Calibri"/>
                <a:cs typeface="Calibri"/>
              </a:rPr>
              <a:t>efter användning 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handskar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-Alltid </a:t>
            </a:r>
            <a:r>
              <a:rPr sz="2000" spc="-10" dirty="0" err="1">
                <a:latin typeface="Calibri"/>
                <a:cs typeface="Calibri"/>
              </a:rPr>
              <a:t>efter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handtvätt</a:t>
            </a:r>
            <a:endParaRPr lang="sv-SE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sv-SE" sz="2000" spc="-10" dirty="0">
                <a:latin typeface="Calibri"/>
                <a:cs typeface="Calibri"/>
              </a:rPr>
              <a:t>- Handsprit innehåller mjukgörande medel och torkar inte ut händerna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latin typeface="Calibri"/>
                <a:cs typeface="Calibri"/>
              </a:rPr>
              <a:t>Tvätta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händerna: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dirty="0">
                <a:latin typeface="Calibri"/>
                <a:cs typeface="Calibri"/>
              </a:rPr>
              <a:t>-När </a:t>
            </a:r>
            <a:r>
              <a:rPr sz="2000" spc="-5" dirty="0">
                <a:latin typeface="Calibri"/>
                <a:cs typeface="Calibri"/>
              </a:rPr>
              <a:t>händerna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-10" dirty="0">
                <a:latin typeface="Calibri"/>
                <a:cs typeface="Calibri"/>
              </a:rPr>
              <a:t>smutsiga </a:t>
            </a:r>
            <a:r>
              <a:rPr sz="2000" spc="-5" dirty="0">
                <a:latin typeface="Calibri"/>
                <a:cs typeface="Calibri"/>
              </a:rPr>
              <a:t>så det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syns/känns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-Vid </a:t>
            </a:r>
            <a:r>
              <a:rPr sz="2000" spc="-15" dirty="0">
                <a:latin typeface="Calibri"/>
                <a:cs typeface="Calibri"/>
              </a:rPr>
              <a:t>vård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10" dirty="0">
                <a:latin typeface="Calibri"/>
                <a:cs typeface="Calibri"/>
              </a:rPr>
              <a:t>patient </a:t>
            </a:r>
            <a:r>
              <a:rPr sz="2000" dirty="0">
                <a:latin typeface="Calibri"/>
                <a:cs typeface="Calibri"/>
              </a:rPr>
              <a:t>med </a:t>
            </a:r>
            <a:r>
              <a:rPr sz="2000" spc="-5" dirty="0">
                <a:latin typeface="Calibri"/>
                <a:cs typeface="Calibri"/>
              </a:rPr>
              <a:t>diarré/kräkning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gastroenterit</a:t>
            </a:r>
            <a:r>
              <a:rPr sz="2000" spc="-10" dirty="0">
                <a:latin typeface="Calibri"/>
                <a:cs typeface="Calibri"/>
              </a:rPr>
              <a:t>)</a:t>
            </a:r>
            <a:r>
              <a:rPr lang="sv-SE" sz="2000" spc="-10" dirty="0">
                <a:latin typeface="Calibri"/>
                <a:cs typeface="Calibri"/>
              </a:rPr>
              <a:t> eftersom vissa virus, t ex </a:t>
            </a:r>
            <a:r>
              <a:rPr lang="sv-SE" sz="2000" spc="-10" dirty="0" err="1">
                <a:latin typeface="Calibri"/>
                <a:cs typeface="Calibri"/>
              </a:rPr>
              <a:t>calici</a:t>
            </a:r>
            <a:r>
              <a:rPr lang="sv-SE" sz="2000" spc="-10" dirty="0">
                <a:latin typeface="Calibri"/>
                <a:cs typeface="Calibri"/>
              </a:rPr>
              <a:t>, inte dör helt av alkoholen som finns i handdesinfektion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936954"/>
            <a:ext cx="2750821" cy="2435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58723"/>
            <a:ext cx="4224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För </a:t>
            </a:r>
            <a:r>
              <a:rPr sz="2400" b="1" spc="-20" dirty="0">
                <a:latin typeface="Calibri"/>
                <a:cs typeface="Calibri"/>
              </a:rPr>
              <a:t>att </a:t>
            </a:r>
            <a:r>
              <a:rPr sz="2400" b="1" spc="-15" dirty="0">
                <a:latin typeface="Calibri"/>
                <a:cs typeface="Calibri"/>
              </a:rPr>
              <a:t>förhindra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smittspridning…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805243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v-SE" sz="1800" dirty="0">
                <a:latin typeface="Calibri"/>
                <a:cs typeface="Calibri"/>
              </a:rPr>
              <a:t>…</a:t>
            </a:r>
            <a:r>
              <a:rPr sz="1800" dirty="0" err="1">
                <a:latin typeface="Calibri"/>
                <a:cs typeface="Calibri"/>
              </a:rPr>
              <a:t>är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 </a:t>
            </a:r>
            <a:r>
              <a:rPr sz="1800" spc="-10" dirty="0">
                <a:latin typeface="Calibri"/>
                <a:cs typeface="Calibri"/>
              </a:rPr>
              <a:t>viktigt </a:t>
            </a:r>
            <a:r>
              <a:rPr sz="1800" spc="-15" dirty="0">
                <a:latin typeface="Calibri"/>
                <a:cs typeface="Calibri"/>
              </a:rPr>
              <a:t>att </a:t>
            </a:r>
            <a:r>
              <a:rPr sz="1800" spc="-10" dirty="0">
                <a:latin typeface="Calibri"/>
                <a:cs typeface="Calibri"/>
              </a:rPr>
              <a:t>även </a:t>
            </a:r>
            <a:r>
              <a:rPr sz="1800" spc="-15" dirty="0">
                <a:latin typeface="Calibri"/>
                <a:cs typeface="Calibri"/>
              </a:rPr>
              <a:t>tänka </a:t>
            </a:r>
            <a:r>
              <a:rPr sz="1800" spc="-5" dirty="0" err="1">
                <a:latin typeface="Calibri"/>
                <a:cs typeface="Calibri"/>
              </a:rPr>
              <a:t>på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sv-SE" spc="-15" dirty="0">
                <a:solidFill>
                  <a:srgbClr val="FF0000"/>
                </a:solidFill>
                <a:latin typeface="Calibri"/>
                <a:cs typeface="Calibri"/>
              </a:rPr>
              <a:t>patientens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 err="1">
                <a:solidFill>
                  <a:srgbClr val="FF0000"/>
                </a:solidFill>
                <a:latin typeface="Calibri"/>
                <a:cs typeface="Calibri"/>
              </a:rPr>
              <a:t>händer</a:t>
            </a:r>
            <a:r>
              <a:rPr lang="sv-SE" sz="1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latin typeface="Calibri"/>
                <a:cs typeface="Calibri"/>
              </a:rPr>
              <a:t>Hjälp de patienter som inte själva kan tvätta eller sprita händerna, speciellt efter toalettbesök och innan </a:t>
            </a:r>
            <a:r>
              <a:rPr lang="sv-SE" spc="-5" dirty="0">
                <a:cs typeface="Calibri"/>
              </a:rPr>
              <a:t>måltid. Se till </a:t>
            </a:r>
            <a:r>
              <a:rPr lang="sv-SE" spc="-15" dirty="0">
                <a:cs typeface="Calibri"/>
              </a:rPr>
              <a:t>att </a:t>
            </a:r>
            <a:r>
              <a:rPr lang="sv-SE" spc="-5" dirty="0">
                <a:cs typeface="Calibri"/>
              </a:rPr>
              <a:t>det finns </a:t>
            </a:r>
            <a:r>
              <a:rPr lang="sv-SE" spc="-10" dirty="0">
                <a:cs typeface="Calibri"/>
              </a:rPr>
              <a:t>handdesinfektion tillgänglig även </a:t>
            </a:r>
            <a:r>
              <a:rPr lang="sv-SE" spc="-15" dirty="0">
                <a:cs typeface="Calibri"/>
              </a:rPr>
              <a:t>för</a:t>
            </a:r>
            <a:r>
              <a:rPr lang="sv-SE" spc="30" dirty="0">
                <a:cs typeface="Calibri"/>
              </a:rPr>
              <a:t> </a:t>
            </a:r>
            <a:r>
              <a:rPr lang="sv-SE" spc="-5" dirty="0">
                <a:cs typeface="Calibri"/>
              </a:rPr>
              <a:t>anhöriga och besökare.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376" y="3212592"/>
            <a:ext cx="3313176" cy="2272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514" y="889761"/>
            <a:ext cx="1218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Han</a:t>
            </a:r>
            <a:r>
              <a:rPr spc="-10" dirty="0"/>
              <a:t>d</a:t>
            </a:r>
            <a:r>
              <a:rPr dirty="0"/>
              <a:t>s</a:t>
            </a:r>
            <a:r>
              <a:rPr spc="-25" dirty="0"/>
              <a:t>k</a:t>
            </a:r>
            <a:r>
              <a:rPr dirty="0"/>
              <a:t>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540205"/>
            <a:ext cx="4909820" cy="3676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-Använd handskar </a:t>
            </a:r>
            <a:r>
              <a:rPr sz="2000" spc="-5" dirty="0">
                <a:latin typeface="Calibri"/>
                <a:cs typeface="Calibri"/>
              </a:rPr>
              <a:t>vid risk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20" dirty="0">
                <a:latin typeface="Calibri"/>
                <a:cs typeface="Calibri"/>
              </a:rPr>
              <a:t>kontakt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kroppsvätska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-Berör </a:t>
            </a:r>
            <a:r>
              <a:rPr sz="2000" spc="-15" dirty="0">
                <a:latin typeface="Calibri"/>
                <a:cs typeface="Calibri"/>
              </a:rPr>
              <a:t>inte </a:t>
            </a:r>
            <a:r>
              <a:rPr sz="2000" spc="-10" dirty="0">
                <a:latin typeface="Calibri"/>
                <a:cs typeface="Calibri"/>
              </a:rPr>
              <a:t>omväxlande </a:t>
            </a:r>
            <a:r>
              <a:rPr sz="2000" spc="-15" dirty="0">
                <a:latin typeface="Calibri"/>
                <a:cs typeface="Calibri"/>
              </a:rPr>
              <a:t>rent </a:t>
            </a:r>
            <a:r>
              <a:rPr sz="2000" dirty="0">
                <a:latin typeface="Calibri"/>
                <a:cs typeface="Calibri"/>
              </a:rPr>
              <a:t>och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orent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247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-Byt handskar mellan </a:t>
            </a:r>
            <a:r>
              <a:rPr sz="2000" spc="-10" dirty="0">
                <a:latin typeface="Calibri"/>
                <a:cs typeface="Calibri"/>
              </a:rPr>
              <a:t>patienter </a:t>
            </a:r>
            <a:r>
              <a:rPr sz="2000" spc="-5" dirty="0">
                <a:latin typeface="Calibri"/>
                <a:cs typeface="Calibri"/>
              </a:rPr>
              <a:t>och mellan </a:t>
            </a:r>
            <a:r>
              <a:rPr sz="2000" spc="-15" dirty="0">
                <a:latin typeface="Calibri"/>
                <a:cs typeface="Calibri"/>
              </a:rPr>
              <a:t>rent  </a:t>
            </a:r>
            <a:r>
              <a:rPr sz="2000" spc="-5" dirty="0">
                <a:latin typeface="Calibri"/>
                <a:cs typeface="Calibri"/>
              </a:rPr>
              <a:t>och </a:t>
            </a:r>
            <a:r>
              <a:rPr sz="2000" spc="-15" dirty="0">
                <a:latin typeface="Calibri"/>
                <a:cs typeface="Calibri"/>
              </a:rPr>
              <a:t>orent </a:t>
            </a:r>
            <a:r>
              <a:rPr sz="2000" spc="-5" dirty="0">
                <a:latin typeface="Calibri"/>
                <a:cs typeface="Calibri"/>
              </a:rPr>
              <a:t>arbete hos samma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-Vid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blodprovstagning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-Vid </a:t>
            </a:r>
            <a:r>
              <a:rPr sz="2000" spc="-10" dirty="0">
                <a:latin typeface="Calibri"/>
                <a:cs typeface="Calibri"/>
              </a:rPr>
              <a:t>hantering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30" dirty="0">
                <a:latin typeface="Calibri"/>
                <a:cs typeface="Calibri"/>
              </a:rPr>
              <a:t>kemikalier, 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20" dirty="0">
                <a:latin typeface="Calibri"/>
                <a:cs typeface="Calibri"/>
              </a:rPr>
              <a:t>ex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ytdesinfektion</a:t>
            </a:r>
            <a:r>
              <a:rPr lang="sv-SE" sz="2000" spc="-10" dirty="0">
                <a:latin typeface="Calibri"/>
                <a:cs typeface="Calibri"/>
              </a:rPr>
              <a:t>, eftersom det kan torka ut händerna.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685800"/>
            <a:ext cx="2743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215" y="4149852"/>
            <a:ext cx="1523999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63" y="788923"/>
            <a:ext cx="2110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Engångsförkläde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556" y="1302512"/>
            <a:ext cx="7664450" cy="5466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-Vid risk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10" dirty="0">
                <a:latin typeface="Calibri"/>
                <a:cs typeface="Calibri"/>
              </a:rPr>
              <a:t>stänk </a:t>
            </a:r>
            <a:r>
              <a:rPr sz="2000" spc="-5" dirty="0">
                <a:latin typeface="Calibri"/>
                <a:cs typeface="Calibri"/>
              </a:rPr>
              <a:t>och </a:t>
            </a:r>
            <a:r>
              <a:rPr sz="2000" spc="-15" dirty="0">
                <a:latin typeface="Calibri"/>
                <a:cs typeface="Calibri"/>
              </a:rPr>
              <a:t>orent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arbete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spc="-5" dirty="0">
                <a:latin typeface="Calibri"/>
                <a:cs typeface="Calibri"/>
              </a:rPr>
              <a:t>-Vid </a:t>
            </a:r>
            <a:r>
              <a:rPr sz="2000" spc="-10" dirty="0">
                <a:latin typeface="Calibri"/>
                <a:cs typeface="Calibri"/>
              </a:rPr>
              <a:t>patientnära </a:t>
            </a:r>
            <a:r>
              <a:rPr sz="2000" spc="-15" dirty="0">
                <a:latin typeface="Calibri"/>
                <a:cs typeface="Calibri"/>
              </a:rPr>
              <a:t>vårdarbete </a:t>
            </a:r>
            <a:r>
              <a:rPr sz="2000" spc="-5" dirty="0">
                <a:latin typeface="Calibri"/>
                <a:cs typeface="Calibri"/>
              </a:rPr>
              <a:t>eller bäddning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av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Calibri"/>
                <a:cs typeface="Calibri"/>
              </a:rPr>
              <a:t>patientens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säng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spc="-10" dirty="0">
                <a:latin typeface="Calibri"/>
                <a:cs typeface="Calibri"/>
              </a:rPr>
              <a:t>-Används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15" dirty="0">
                <a:latin typeface="Calibri"/>
                <a:cs typeface="Calibri"/>
              </a:rPr>
              <a:t>inte </a:t>
            </a:r>
            <a:r>
              <a:rPr sz="2000" spc="-20" dirty="0">
                <a:latin typeface="Calibri"/>
                <a:cs typeface="Calibri"/>
              </a:rPr>
              <a:t>kontaminera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arbetskläderna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eller </a:t>
            </a:r>
            <a:r>
              <a:rPr sz="2000" spc="-20" dirty="0">
                <a:latin typeface="Calibri"/>
                <a:cs typeface="Calibri"/>
              </a:rPr>
              <a:t>överföra </a:t>
            </a:r>
            <a:r>
              <a:rPr sz="2000" spc="-10" dirty="0">
                <a:latin typeface="Calibri"/>
                <a:cs typeface="Calibri"/>
              </a:rPr>
              <a:t>smittämnen </a:t>
            </a:r>
            <a:r>
              <a:rPr sz="2000" spc="-5" dirty="0">
                <a:latin typeface="Calibri"/>
                <a:cs typeface="Calibri"/>
              </a:rPr>
              <a:t>mellan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patienter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Munskydd, </a:t>
            </a:r>
            <a:r>
              <a:rPr sz="2400" b="1" spc="-5" dirty="0">
                <a:latin typeface="Calibri"/>
                <a:cs typeface="Calibri"/>
              </a:rPr>
              <a:t>andningsskydd,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skyddsglasögon/visir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spc="-10" dirty="0" err="1">
                <a:latin typeface="Calibri"/>
                <a:cs typeface="Calibri"/>
              </a:rPr>
              <a:t>Använd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munskydd</a:t>
            </a:r>
            <a:r>
              <a:rPr lang="sv-SE" sz="2000" spc="-5" dirty="0">
                <a:latin typeface="Calibri"/>
                <a:cs typeface="Calibri"/>
              </a:rPr>
              <a:t> och/eller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sv-SE" sz="2000" spc="-5" dirty="0">
                <a:latin typeface="Calibri"/>
                <a:cs typeface="Calibri"/>
              </a:rPr>
              <a:t>visir i situationer där du riskerar att få stänk i ansiktet, oavsett smitta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spc="-10" dirty="0" err="1">
                <a:latin typeface="Calibri"/>
                <a:cs typeface="Calibri"/>
              </a:rPr>
              <a:t>Använd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sv-SE" sz="2000" spc="-10" dirty="0">
                <a:latin typeface="Calibri"/>
                <a:cs typeface="Calibri"/>
              </a:rPr>
              <a:t>munskydd alt. </a:t>
            </a:r>
            <a:r>
              <a:rPr sz="2000" spc="-5" dirty="0" err="1">
                <a:latin typeface="Calibri"/>
                <a:cs typeface="Calibri"/>
              </a:rPr>
              <a:t>andningsskydd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FFP2</a:t>
            </a:r>
            <a:r>
              <a:rPr lang="sv-SE" sz="2000" dirty="0">
                <a:latin typeface="Calibri"/>
                <a:cs typeface="Calibri"/>
              </a:rPr>
              <a:t>/FFP3 samt visir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hos </a:t>
            </a:r>
            <a:r>
              <a:rPr sz="2000" spc="-10" dirty="0">
                <a:latin typeface="Calibri"/>
                <a:cs typeface="Calibri"/>
              </a:rPr>
              <a:t>patient </a:t>
            </a:r>
            <a:r>
              <a:rPr sz="2000" spc="-5" dirty="0">
                <a:latin typeface="Calibri"/>
                <a:cs typeface="Calibri"/>
              </a:rPr>
              <a:t>med </a:t>
            </a:r>
            <a:r>
              <a:rPr lang="sv-SE" sz="2000" spc="-10" dirty="0">
                <a:latin typeface="Calibri"/>
                <a:cs typeface="Calibri"/>
              </a:rPr>
              <a:t>virusorsakad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luftvägsinfektion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sv-SE" sz="2000" spc="-5" dirty="0">
                <a:latin typeface="Calibri"/>
                <a:cs typeface="Calibri"/>
              </a:rPr>
              <a:t>så länge smittsamhet föreligger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-Använd </a:t>
            </a:r>
            <a:r>
              <a:rPr sz="2000" spc="-5" dirty="0" err="1">
                <a:latin typeface="Calibri"/>
                <a:cs typeface="Calibri"/>
              </a:rPr>
              <a:t>andningsskydd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FFP</a:t>
            </a:r>
            <a:r>
              <a:rPr lang="sv-SE" sz="2000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hos </a:t>
            </a:r>
            <a:r>
              <a:rPr sz="2000" spc="-10" dirty="0">
                <a:latin typeface="Calibri"/>
                <a:cs typeface="Calibri"/>
              </a:rPr>
              <a:t>patient </a:t>
            </a:r>
            <a:r>
              <a:rPr sz="2000" spc="-5" dirty="0">
                <a:latin typeface="Calibri"/>
                <a:cs typeface="Calibri"/>
              </a:rPr>
              <a:t>med </a:t>
            </a:r>
            <a:r>
              <a:rPr sz="2000" dirty="0">
                <a:latin typeface="Calibri"/>
                <a:cs typeface="Calibri"/>
              </a:rPr>
              <a:t>öppen, </a:t>
            </a:r>
            <a:r>
              <a:rPr sz="2000" spc="-5" dirty="0">
                <a:latin typeface="Calibri"/>
                <a:cs typeface="Calibri"/>
              </a:rPr>
              <a:t>smittsam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lung-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/larynxtuberkulos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3031" y="981455"/>
            <a:ext cx="1798320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805941"/>
            <a:ext cx="155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Klädriktlinje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1371600"/>
            <a:ext cx="5721985" cy="50379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Långt </a:t>
            </a:r>
            <a:r>
              <a:rPr sz="2000" spc="-5" dirty="0">
                <a:latin typeface="Calibri"/>
                <a:cs typeface="Calibri"/>
              </a:rPr>
              <a:t>hår och </a:t>
            </a:r>
            <a:r>
              <a:rPr sz="2000" spc="-10" dirty="0">
                <a:latin typeface="Calibri"/>
                <a:cs typeface="Calibri"/>
              </a:rPr>
              <a:t>långt </a:t>
            </a:r>
            <a:r>
              <a:rPr sz="2000" spc="-5" dirty="0">
                <a:latin typeface="Calibri"/>
                <a:cs typeface="Calibri"/>
              </a:rPr>
              <a:t>skägg </a:t>
            </a:r>
            <a:r>
              <a:rPr sz="2000" spc="-15" dirty="0">
                <a:latin typeface="Calibri"/>
                <a:cs typeface="Calibri"/>
              </a:rPr>
              <a:t>ska sättas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upp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6673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Huvudduk </a:t>
            </a:r>
            <a:r>
              <a:rPr sz="2000" spc="-15" dirty="0">
                <a:latin typeface="Calibri"/>
                <a:cs typeface="Calibri"/>
              </a:rPr>
              <a:t>ska </a:t>
            </a:r>
            <a:r>
              <a:rPr lang="sv-SE" sz="2000" spc="-10" dirty="0">
                <a:latin typeface="Calibri"/>
                <a:cs typeface="Calibri"/>
              </a:rPr>
              <a:t>vara instoppad under </a:t>
            </a:r>
          </a:p>
          <a:p>
            <a:pPr marL="12700" marR="667385">
              <a:lnSpc>
                <a:spcPct val="100000"/>
              </a:lnSpc>
            </a:pPr>
            <a:r>
              <a:rPr lang="sv-SE" sz="2000" spc="-10" dirty="0">
                <a:latin typeface="Calibri"/>
                <a:cs typeface="Calibri"/>
              </a:rPr>
              <a:t>bussarongen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och </a:t>
            </a:r>
            <a:r>
              <a:rPr sz="2000" spc="-10" dirty="0" err="1">
                <a:latin typeface="Calibri"/>
                <a:cs typeface="Calibri"/>
              </a:rPr>
              <a:t>bytas</a:t>
            </a:r>
            <a:r>
              <a:rPr sz="2000" spc="-10" dirty="0">
                <a:latin typeface="Calibri"/>
                <a:cs typeface="Calibri"/>
              </a:rPr>
              <a:t>/tvättas </a:t>
            </a:r>
            <a:r>
              <a:rPr sz="2000" spc="-5" dirty="0" err="1">
                <a:latin typeface="Calibri"/>
                <a:cs typeface="Calibri"/>
              </a:rPr>
              <a:t>regelbundet</a:t>
            </a:r>
            <a:r>
              <a:rPr sz="2000" spc="-5" dirty="0">
                <a:latin typeface="Calibri"/>
                <a:cs typeface="Calibri"/>
              </a:rPr>
              <a:t> </a:t>
            </a:r>
            <a:endParaRPr lang="sv-SE" sz="2000" spc="-5" dirty="0">
              <a:latin typeface="Calibri"/>
              <a:cs typeface="Calibri"/>
            </a:endParaRPr>
          </a:p>
          <a:p>
            <a:pPr marL="12700" marR="667385">
              <a:lnSpc>
                <a:spcPct val="100000"/>
              </a:lnSpc>
            </a:pPr>
            <a:r>
              <a:rPr sz="2000" spc="-10" dirty="0" err="1">
                <a:latin typeface="Calibri"/>
                <a:cs typeface="Calibri"/>
              </a:rPr>
              <a:t>samt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behov</a:t>
            </a:r>
            <a:r>
              <a:rPr lang="sv-SE" sz="2000" spc="-5" dirty="0">
                <a:latin typeface="Calibri"/>
                <a:cs typeface="Calibri"/>
              </a:rPr>
              <a:t>. Egen huvudduk får användas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0534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Det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-15" dirty="0">
                <a:latin typeface="Calibri"/>
                <a:cs typeface="Calibri"/>
              </a:rPr>
              <a:t>inte </a:t>
            </a:r>
            <a:r>
              <a:rPr sz="2000" spc="-10" dirty="0">
                <a:latin typeface="Calibri"/>
                <a:cs typeface="Calibri"/>
              </a:rPr>
              <a:t>tillåtet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15" dirty="0">
                <a:latin typeface="Calibri"/>
                <a:cs typeface="Calibri"/>
              </a:rPr>
              <a:t>kombinera  </a:t>
            </a:r>
            <a:r>
              <a:rPr sz="2000" spc="-10" dirty="0">
                <a:latin typeface="Calibri"/>
                <a:cs typeface="Calibri"/>
              </a:rPr>
              <a:t>arbetsdräkten </a:t>
            </a:r>
            <a:r>
              <a:rPr sz="2000" dirty="0">
                <a:latin typeface="Calibri"/>
                <a:cs typeface="Calibri"/>
              </a:rPr>
              <a:t>med </a:t>
            </a:r>
            <a:r>
              <a:rPr sz="2000" spc="-15" dirty="0" err="1">
                <a:latin typeface="Calibri"/>
                <a:cs typeface="Calibri"/>
              </a:rPr>
              <a:t>privata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kläder</a:t>
            </a:r>
            <a:r>
              <a:rPr lang="sv-SE" sz="2000" spc="-30" dirty="0">
                <a:latin typeface="Calibri"/>
                <a:cs typeface="Calibri"/>
              </a:rPr>
              <a:t> förutom underkläder, k</a:t>
            </a:r>
            <a:r>
              <a:rPr sz="2000" spc="-10" dirty="0" err="1">
                <a:latin typeface="Calibri"/>
                <a:cs typeface="Calibri"/>
              </a:rPr>
              <a:t>ortärmad</a:t>
            </a:r>
            <a:r>
              <a:rPr sz="2000" spc="-10" dirty="0">
                <a:latin typeface="Calibri"/>
                <a:cs typeface="Calibri"/>
              </a:rPr>
              <a:t>  </a:t>
            </a:r>
            <a:r>
              <a:rPr sz="2000" spc="-5" dirty="0">
                <a:latin typeface="Calibri"/>
                <a:cs typeface="Calibri"/>
              </a:rPr>
              <a:t>tröja/</a:t>
            </a:r>
            <a:r>
              <a:rPr sz="2000" spc="-5" dirty="0" err="1">
                <a:latin typeface="Calibri"/>
                <a:cs typeface="Calibri"/>
              </a:rPr>
              <a:t>linne</a:t>
            </a:r>
            <a:r>
              <a:rPr lang="sv-SE" sz="2000" spc="-5" dirty="0">
                <a:latin typeface="Calibri"/>
                <a:cs typeface="Calibri"/>
              </a:rPr>
              <a:t> och strumpor/tights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sz="2000" dirty="0">
                <a:latin typeface="Calibri"/>
                <a:cs typeface="Calibri"/>
              </a:rPr>
              <a:t>Naglar </a:t>
            </a:r>
            <a:r>
              <a:rPr lang="sv-SE" sz="2000" spc="-15" dirty="0">
                <a:latin typeface="Calibri"/>
                <a:cs typeface="Calibri"/>
              </a:rPr>
              <a:t>ska </a:t>
            </a:r>
            <a:r>
              <a:rPr lang="sv-SE" sz="2000" spc="-20" dirty="0">
                <a:latin typeface="Calibri"/>
                <a:cs typeface="Calibri"/>
              </a:rPr>
              <a:t>vara </a:t>
            </a:r>
            <a:r>
              <a:rPr lang="sv-SE" sz="2000" spc="-25" dirty="0">
                <a:latin typeface="Calibri"/>
                <a:cs typeface="Calibri"/>
              </a:rPr>
              <a:t>korta </a:t>
            </a:r>
            <a:r>
              <a:rPr lang="sv-SE" sz="2000" dirty="0">
                <a:latin typeface="Calibri"/>
                <a:cs typeface="Calibri"/>
              </a:rPr>
              <a:t>och </a:t>
            </a:r>
            <a:r>
              <a:rPr lang="sv-SE" sz="2000" spc="-5" dirty="0">
                <a:latin typeface="Calibri"/>
                <a:cs typeface="Calibri"/>
              </a:rPr>
              <a:t>fria </a:t>
            </a:r>
            <a:r>
              <a:rPr lang="sv-SE" sz="2000" spc="-15" dirty="0">
                <a:latin typeface="Calibri"/>
                <a:cs typeface="Calibri"/>
              </a:rPr>
              <a:t>från konstgjorda</a:t>
            </a:r>
            <a:r>
              <a:rPr lang="sv-SE" sz="2000" spc="6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sz="2000" spc="-10" dirty="0">
                <a:latin typeface="Calibri"/>
                <a:cs typeface="Calibri"/>
              </a:rPr>
              <a:t>material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sv-SE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sz="1600" spc="-10" dirty="0">
                <a:latin typeface="Calibri"/>
                <a:cs typeface="Calibri"/>
              </a:rPr>
              <a:t>Här finns riktlinjerna för basala hygienrutiner och klädriktlinjer </a:t>
            </a:r>
            <a:r>
              <a:rPr lang="sv-SE" sz="1600" dirty="0">
                <a:hlinkClick r:id="rId2"/>
              </a:rPr>
              <a:t>Vårdhygieniska riktlinjer öppen/slutenvård • Vårdgivare Region Örebro län (regionorebrolan.se)</a:t>
            </a:r>
            <a:endParaRPr lang="sv-SE" sz="1600" dirty="0">
              <a:latin typeface="Calibri"/>
              <a:cs typeface="Calibri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FA1EBB-18F6-6831-731E-28173876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58" y="152400"/>
            <a:ext cx="3818265" cy="35814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6365588-FB17-52FA-D393-A2CAB485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13" y="1430274"/>
            <a:ext cx="367811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7735" y="3285744"/>
            <a:ext cx="3352800" cy="2386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850138"/>
            <a:ext cx="492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Extern överlevnad </a:t>
            </a:r>
            <a:r>
              <a:rPr spc="-20" dirty="0"/>
              <a:t>av </a:t>
            </a:r>
            <a:r>
              <a:rPr spc="-10" dirty="0"/>
              <a:t>bakterier </a:t>
            </a:r>
            <a:r>
              <a:rPr dirty="0"/>
              <a:t>i </a:t>
            </a:r>
            <a:r>
              <a:rPr spc="-5" dirty="0"/>
              <a:t>miljön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1615566"/>
            <a:ext cx="4757420" cy="33913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20010" algn="l"/>
              </a:tabLst>
            </a:pPr>
            <a:r>
              <a:rPr sz="2000" spc="-15" dirty="0">
                <a:latin typeface="Calibri"/>
                <a:cs typeface="Calibri"/>
              </a:rPr>
              <a:t>Stafylokocker/MRSA	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10" dirty="0">
                <a:latin typeface="Calibri"/>
                <a:cs typeface="Calibri"/>
              </a:rPr>
              <a:t>dagar </a:t>
            </a:r>
            <a:r>
              <a:rPr sz="2000" dirty="0">
                <a:latin typeface="Calibri"/>
                <a:cs typeface="Calibri"/>
              </a:rPr>
              <a:t>– 7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månader</a:t>
            </a:r>
          </a:p>
          <a:p>
            <a:pPr marL="12700" marR="7620">
              <a:lnSpc>
                <a:spcPts val="4800"/>
              </a:lnSpc>
              <a:spcBef>
                <a:spcPts val="560"/>
              </a:spcBef>
              <a:tabLst>
                <a:tab pos="2607945" algn="l"/>
              </a:tabLst>
            </a:pPr>
            <a:r>
              <a:rPr sz="2000" spc="-30" dirty="0">
                <a:latin typeface="Calibri"/>
                <a:cs typeface="Calibri"/>
              </a:rPr>
              <a:t>Enterokocker,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VRE	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10" dirty="0">
                <a:latin typeface="Calibri"/>
                <a:cs typeface="Calibri"/>
              </a:rPr>
              <a:t>dagar </a:t>
            </a:r>
            <a:r>
              <a:rPr sz="2000" dirty="0">
                <a:latin typeface="Calibri"/>
                <a:cs typeface="Calibri"/>
              </a:rPr>
              <a:t>– 4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månader  </a:t>
            </a:r>
            <a:r>
              <a:rPr sz="2000" spc="-5" dirty="0">
                <a:latin typeface="Calibri"/>
                <a:cs typeface="Calibri"/>
              </a:rPr>
              <a:t>Acinetobacter	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10" dirty="0">
                <a:latin typeface="Calibri"/>
                <a:cs typeface="Calibri"/>
              </a:rPr>
              <a:t>dagar </a:t>
            </a:r>
            <a:r>
              <a:rPr sz="2000" dirty="0">
                <a:latin typeface="Calibri"/>
                <a:cs typeface="Calibri"/>
              </a:rPr>
              <a:t>– 5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månader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14295" algn="l"/>
              </a:tabLst>
            </a:pPr>
            <a:r>
              <a:rPr sz="2000" spc="-5" dirty="0">
                <a:latin typeface="Calibri"/>
                <a:cs typeface="Calibri"/>
              </a:rPr>
              <a:t>E.coli	</a:t>
            </a:r>
            <a:r>
              <a:rPr sz="2000" dirty="0">
                <a:latin typeface="Calibri"/>
                <a:cs typeface="Calibri"/>
              </a:rPr>
              <a:t>1,5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timme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84145" algn="l"/>
              </a:tabLst>
            </a:pPr>
            <a:r>
              <a:rPr sz="2000" spc="-5" dirty="0">
                <a:latin typeface="Calibri"/>
                <a:cs typeface="Calibri"/>
              </a:rPr>
              <a:t>Clostridoides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difficile	</a:t>
            </a:r>
            <a:r>
              <a:rPr sz="2000" dirty="0">
                <a:latin typeface="Calibri"/>
                <a:cs typeface="Calibri"/>
              </a:rPr>
              <a:t>5 månader – 24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år</a:t>
            </a:r>
            <a:endParaRPr lang="sv-SE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84145" algn="l"/>
              </a:tabLst>
            </a:pPr>
            <a:endParaRPr lang="sv-SE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84145" algn="l"/>
              </a:tabLst>
            </a:pPr>
            <a:r>
              <a:rPr lang="sv-SE" sz="2000" dirty="0" err="1">
                <a:latin typeface="Calibri"/>
                <a:cs typeface="Calibri"/>
              </a:rPr>
              <a:t>Calici</a:t>
            </a:r>
            <a:r>
              <a:rPr lang="sv-SE" sz="2000" dirty="0">
                <a:latin typeface="Calibri"/>
                <a:cs typeface="Calibri"/>
              </a:rPr>
              <a:t>	Ca 1 månad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320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Smittskydd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30" dirty="0"/>
              <a:t>Vårdhygien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998091"/>
            <a:ext cx="7114540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förebygga </a:t>
            </a:r>
            <a:r>
              <a:rPr sz="2000" dirty="0">
                <a:latin typeface="Calibri"/>
                <a:cs typeface="Calibri"/>
              </a:rPr>
              <a:t>och </a:t>
            </a:r>
            <a:r>
              <a:rPr sz="2000" spc="-10" dirty="0">
                <a:latin typeface="Calibri"/>
                <a:cs typeface="Calibri"/>
              </a:rPr>
              <a:t>minska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smittspridning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förebygga vårdrelaterade </a:t>
            </a:r>
            <a:r>
              <a:rPr sz="2000" spc="-5" dirty="0">
                <a:latin typeface="Calibri"/>
                <a:cs typeface="Calibri"/>
              </a:rPr>
              <a:t>infektioner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(VRI)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rådgivning, utbildning, </a:t>
            </a:r>
            <a:r>
              <a:rPr sz="2000" spc="-10" dirty="0">
                <a:latin typeface="Calibri"/>
                <a:cs typeface="Calibri"/>
              </a:rPr>
              <a:t>information, </a:t>
            </a:r>
            <a:r>
              <a:rPr sz="2000" spc="-5" dirty="0">
                <a:latin typeface="Calibri"/>
                <a:cs typeface="Calibri"/>
              </a:rPr>
              <a:t>utarbetande </a:t>
            </a:r>
            <a:r>
              <a:rPr sz="2000" spc="-20" dirty="0">
                <a:latin typeface="Calibri"/>
                <a:cs typeface="Calibri"/>
              </a:rPr>
              <a:t>av</a:t>
            </a:r>
            <a:r>
              <a:rPr sz="2000" spc="-5" dirty="0">
                <a:latin typeface="Calibri"/>
                <a:cs typeface="Calibri"/>
              </a:rPr>
              <a:t> hygienrutiner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72" y="800227"/>
            <a:ext cx="48785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Städning</a:t>
            </a:r>
            <a:r>
              <a:rPr lang="sv-SE" spc="-10" dirty="0"/>
              <a:t>,</a:t>
            </a:r>
            <a:r>
              <a:rPr spc="-40" dirty="0"/>
              <a:t> </a:t>
            </a:r>
            <a:r>
              <a:rPr spc="-10" dirty="0" err="1"/>
              <a:t>rengöring</a:t>
            </a:r>
            <a:r>
              <a:rPr lang="sv-SE" spc="-10" dirty="0"/>
              <a:t> och desinfektion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308607"/>
            <a:ext cx="6435725" cy="499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Mekanisk rengöring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-5" dirty="0">
                <a:latin typeface="Calibri"/>
                <a:cs typeface="Calibri"/>
              </a:rPr>
              <a:t>alltid </a:t>
            </a:r>
            <a:r>
              <a:rPr sz="2000" spc="-10" dirty="0">
                <a:latin typeface="Calibri"/>
                <a:cs typeface="Calibri"/>
              </a:rPr>
              <a:t>mest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effektivt!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Riktlinjer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10" dirty="0">
                <a:latin typeface="Calibri"/>
                <a:cs typeface="Calibri"/>
              </a:rPr>
              <a:t>vem </a:t>
            </a:r>
            <a:r>
              <a:rPr sz="2000" spc="-5" dirty="0">
                <a:latin typeface="Calibri"/>
                <a:cs typeface="Calibri"/>
              </a:rPr>
              <a:t>som </a:t>
            </a:r>
            <a:r>
              <a:rPr sz="2000" spc="-10" dirty="0">
                <a:latin typeface="Calibri"/>
                <a:cs typeface="Calibri"/>
              </a:rPr>
              <a:t>städar vad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(städpersonal/vårdpersonal)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Calibri"/>
                <a:cs typeface="Calibri"/>
              </a:rPr>
              <a:t>Rutiner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10" dirty="0">
                <a:latin typeface="Calibri"/>
                <a:cs typeface="Calibri"/>
              </a:rPr>
              <a:t>frekvens </a:t>
            </a:r>
            <a:r>
              <a:rPr sz="2000" spc="-5" dirty="0">
                <a:latin typeface="Calibri"/>
                <a:cs typeface="Calibri"/>
              </a:rPr>
              <a:t>på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städning/rengöring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Daglig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städning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Veckostädning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Storstäd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Daglig </a:t>
            </a:r>
            <a:r>
              <a:rPr sz="2000" spc="-10" dirty="0">
                <a:latin typeface="Calibri"/>
                <a:cs typeface="Calibri"/>
              </a:rPr>
              <a:t>desinfektion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5" dirty="0">
                <a:latin typeface="Calibri"/>
                <a:cs typeface="Calibri"/>
              </a:rPr>
              <a:t>tagytor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Förråd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Rengöring och </a:t>
            </a:r>
            <a:r>
              <a:rPr sz="2000" spc="-10" dirty="0">
                <a:latin typeface="Calibri"/>
                <a:cs typeface="Calibri"/>
              </a:rPr>
              <a:t>städning </a:t>
            </a:r>
            <a:r>
              <a:rPr sz="2000" dirty="0">
                <a:latin typeface="Calibri"/>
                <a:cs typeface="Calibri"/>
              </a:rPr>
              <a:t>mellan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Rengöring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dirty="0">
                <a:latin typeface="Calibri"/>
                <a:cs typeface="Calibri"/>
              </a:rPr>
              <a:t>hjälpmedel och </a:t>
            </a:r>
            <a:r>
              <a:rPr sz="2000" spc="-5" dirty="0">
                <a:latin typeface="Calibri"/>
                <a:cs typeface="Calibri"/>
              </a:rPr>
              <a:t>medicinteknisk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utrustning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5540" y="3572255"/>
            <a:ext cx="1693585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6288" y="332231"/>
            <a:ext cx="2093976" cy="163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sv-SE" altLang="sv-SE"/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845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v-SE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21249" b="15625"/>
          <a:stretch>
            <a:fillRect/>
          </a:stretch>
        </p:blipFill>
        <p:spPr bwMode="auto">
          <a:xfrm>
            <a:off x="-2895600" y="-228600"/>
            <a:ext cx="12039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1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905" y="737616"/>
            <a:ext cx="853916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400" b="1" dirty="0">
                <a:latin typeface="Calibri" panose="020F0502020204030204" pitchFamily="34" charset="0"/>
              </a:rPr>
              <a:t>Förråd- och materialrutiner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905" y="1194816"/>
            <a:ext cx="8539163" cy="547842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v-SE" altLang="sv-SE" sz="2000" dirty="0">
                <a:latin typeface="Calibri" panose="020F0502020204030204" pitchFamily="34" charset="0"/>
              </a:rPr>
              <a:t>Sterila och rena produkter ska förvaras så att de:</a:t>
            </a:r>
          </a:p>
          <a:p>
            <a:pPr eaLnBrk="1" hangingPunct="1">
              <a:buFont typeface="Wingdings" pitchFamily="2" charset="2"/>
              <a:buNone/>
            </a:pPr>
            <a:endParaRPr lang="sv-SE" altLang="sv-SE" sz="1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Skyddas </a:t>
            </a:r>
            <a:r>
              <a:rPr lang="sv-SE" altLang="sv-SE" dirty="0">
                <a:latin typeface="Calibri" panose="020F0502020204030204" pitchFamily="34" charset="0"/>
              </a:rPr>
              <a:t>mot</a:t>
            </a:r>
            <a:r>
              <a:rPr lang="sv-SE" altLang="sv-SE" sz="2000" dirty="0">
                <a:latin typeface="Calibri" panose="020F0502020204030204" pitchFamily="34" charset="0"/>
              </a:rPr>
              <a:t> damm, fukt och solljus</a:t>
            </a:r>
          </a:p>
          <a:p>
            <a:pPr eaLnBrk="1" hangingPunct="1"/>
            <a:endParaRPr lang="sv-SE" altLang="sv-SE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Skyddas från onödigt plock av personalhänder</a:t>
            </a:r>
          </a:p>
          <a:p>
            <a:pPr eaLnBrk="1" hangingPunct="1"/>
            <a:endParaRPr lang="sv-SE" altLang="sv-SE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Rutin för översyn och rengöring ska finnas</a:t>
            </a:r>
          </a:p>
          <a:p>
            <a:pPr eaLnBrk="1" hangingPunct="1"/>
            <a:endParaRPr lang="sv-SE" altLang="sv-SE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sv-SE" altLang="sv-SE" sz="2000" dirty="0">
                <a:latin typeface="Calibri" panose="020F0502020204030204" pitchFamily="34" charset="0"/>
              </a:rPr>
              <a:t>Bevara föremålets ursprungliga renhetsgrad fram till patienten. Handsprit ska finnas i förråd. Rent och desinfekterat material/utrustning ska hanteras med</a:t>
            </a:r>
          </a:p>
          <a:p>
            <a:pPr eaLnBrk="1" hangingPunct="1"/>
            <a:r>
              <a:rPr lang="sv-SE" altLang="sv-SE" sz="2000" dirty="0">
                <a:latin typeface="Calibri" panose="020F0502020204030204" pitchFamily="34" charset="0"/>
              </a:rPr>
              <a:t>rena och desinfekterade händer:</a:t>
            </a:r>
          </a:p>
          <a:p>
            <a:pPr eaLnBrk="1" hangingPunct="1"/>
            <a:endParaRPr lang="sv-SE" altLang="sv-SE" sz="1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Rent gods och rena instrument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Förband eller annan känslig utrustning eller produkter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v-SE" altLang="sv-SE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v-SE" altLang="sv-SE" sz="2000" dirty="0">
                <a:latin typeface="Calibri" panose="020F0502020204030204" pitchFamily="34" charset="0"/>
              </a:rPr>
              <a:t>Ren tvätt </a:t>
            </a:r>
          </a:p>
          <a:p>
            <a:pPr eaLnBrk="1" hangingPunct="1"/>
            <a:endParaRPr lang="sv-SE" altLang="sv-SE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endParaRPr lang="sv-SE" altLang="sv-SE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79" y="310399"/>
            <a:ext cx="3137255" cy="17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anddesinfektion">
            <a:extLst>
              <a:ext uri="{FF2B5EF4-FFF2-40B4-BE49-F238E27FC236}">
                <a16:creationId xmlns:a16="http://schemas.microsoft.com/office/drawing/2014/main" id="{A3363F67-025D-0506-E00A-1DFD3B68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68" y="4778769"/>
            <a:ext cx="2057400" cy="15779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4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431" y="905383"/>
            <a:ext cx="259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Tvätt, </a:t>
            </a:r>
            <a:r>
              <a:rPr spc="-15" dirty="0"/>
              <a:t>avfall </a:t>
            </a:r>
            <a:r>
              <a:rPr dirty="0"/>
              <a:t>och</a:t>
            </a:r>
            <a:r>
              <a:rPr spc="-15" dirty="0"/>
              <a:t> </a:t>
            </a:r>
            <a:r>
              <a:rPr spc="-5" dirty="0"/>
              <a:t>disk</a:t>
            </a:r>
          </a:p>
        </p:txBody>
      </p:sp>
      <p:sp>
        <p:nvSpPr>
          <p:cNvPr id="3" name="object 3"/>
          <p:cNvSpPr/>
          <p:nvPr/>
        </p:nvSpPr>
        <p:spPr>
          <a:xfrm>
            <a:off x="6503881" y="4725169"/>
            <a:ext cx="1799844" cy="215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8252" y="371856"/>
            <a:ext cx="1631102" cy="1933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37" y="1573530"/>
            <a:ext cx="7788909" cy="43249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latin typeface="Calibri"/>
                <a:cs typeface="Calibri"/>
              </a:rPr>
              <a:t>Tvätt </a:t>
            </a:r>
            <a:r>
              <a:rPr sz="2000" spc="-5" dirty="0">
                <a:latin typeface="Calibri"/>
                <a:cs typeface="Calibri"/>
              </a:rPr>
              <a:t>som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-15" dirty="0" err="1">
                <a:latin typeface="Calibri"/>
                <a:cs typeface="Calibri"/>
              </a:rPr>
              <a:t>kraftigt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förorena</a:t>
            </a:r>
            <a:r>
              <a:rPr lang="sv-SE" sz="2000" spc="-1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kroppsvätskor</a:t>
            </a:r>
            <a:r>
              <a:rPr lang="sv-SE" sz="2000" spc="-20" dirty="0">
                <a:latin typeface="Calibri"/>
                <a:cs typeface="Calibri"/>
              </a:rPr>
              <a:t> samt tvätt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v-SE" sz="2000" spc="-20" dirty="0">
                <a:latin typeface="Calibri"/>
                <a:cs typeface="Calibri"/>
              </a:rPr>
              <a:t>som använts av patienter med skabb eller löss</a:t>
            </a:r>
            <a:r>
              <a:rPr lang="sv-SE" sz="2000" dirty="0">
                <a:latin typeface="Calibri"/>
                <a:cs typeface="Calibri"/>
              </a:rPr>
              <a:t> </a:t>
            </a:r>
            <a:r>
              <a:rPr sz="2000" spc="5" dirty="0" err="1">
                <a:latin typeface="Calibri"/>
                <a:cs typeface="Calibri"/>
              </a:rPr>
              <a:t>läggs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gul </a:t>
            </a:r>
            <a:endParaRPr lang="sv-SE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 err="1">
                <a:latin typeface="Calibri"/>
                <a:cs typeface="Calibri"/>
              </a:rPr>
              <a:t>tvättsäck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 </a:t>
            </a:r>
            <a:r>
              <a:rPr sz="2000" dirty="0" err="1">
                <a:latin typeface="Calibri"/>
                <a:cs typeface="Calibri"/>
              </a:rPr>
              <a:t>upplösbar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innersäck.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Övrig </a:t>
            </a:r>
            <a:r>
              <a:rPr sz="2000" spc="-15" dirty="0">
                <a:latin typeface="Calibri"/>
                <a:cs typeface="Calibri"/>
              </a:rPr>
              <a:t>tvätt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vit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tvättsäck</a:t>
            </a:r>
            <a:r>
              <a:rPr lang="sv-SE" sz="2000" spc="-10" dirty="0">
                <a:latin typeface="Calibri"/>
                <a:cs typeface="Calibri"/>
              </a:rPr>
              <a:t> </a:t>
            </a:r>
            <a:r>
              <a:rPr lang="sv-SE" sz="2000" spc="-10" dirty="0">
                <a:solidFill>
                  <a:srgbClr val="FF0000"/>
                </a:solidFill>
                <a:latin typeface="Calibri"/>
                <a:cs typeface="Calibri"/>
              </a:rPr>
              <a:t>oavsett smitta.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30175" algn="just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Avfall </a:t>
            </a:r>
            <a:r>
              <a:rPr sz="2000" spc="-5" dirty="0">
                <a:latin typeface="Calibri"/>
                <a:cs typeface="Calibri"/>
              </a:rPr>
              <a:t>som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-15" dirty="0">
                <a:latin typeface="Calibri"/>
                <a:cs typeface="Calibri"/>
              </a:rPr>
              <a:t>kraftigt förorenat </a:t>
            </a:r>
            <a:r>
              <a:rPr sz="2000" dirty="0">
                <a:latin typeface="Calibri"/>
                <a:cs typeface="Calibri"/>
              </a:rPr>
              <a:t>med </a:t>
            </a:r>
            <a:r>
              <a:rPr sz="2000" spc="-20" dirty="0">
                <a:latin typeface="Calibri"/>
                <a:cs typeface="Calibri"/>
              </a:rPr>
              <a:t>kroppsvätskor </a:t>
            </a:r>
            <a:r>
              <a:rPr sz="2000" spc="-5" dirty="0">
                <a:latin typeface="Calibri"/>
                <a:cs typeface="Calibri"/>
              </a:rPr>
              <a:t>och där risk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10" dirty="0">
                <a:latin typeface="Calibri"/>
                <a:cs typeface="Calibri"/>
              </a:rPr>
              <a:t>läckage  </a:t>
            </a:r>
            <a:r>
              <a:rPr sz="2000" spc="-25" dirty="0">
                <a:latin typeface="Calibri"/>
                <a:cs typeface="Calibri"/>
              </a:rPr>
              <a:t>föreligger, </a:t>
            </a:r>
            <a:r>
              <a:rPr sz="2000" spc="5" dirty="0">
                <a:latin typeface="Calibri"/>
                <a:cs typeface="Calibri"/>
              </a:rPr>
              <a:t>läggs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behållare </a:t>
            </a:r>
            <a:r>
              <a:rPr sz="2000" spc="-15" dirty="0">
                <a:latin typeface="Calibri"/>
                <a:cs typeface="Calibri"/>
              </a:rPr>
              <a:t>för </a:t>
            </a:r>
            <a:r>
              <a:rPr sz="2000" spc="-10" dirty="0">
                <a:latin typeface="Calibri"/>
                <a:cs typeface="Calibri"/>
              </a:rPr>
              <a:t>smittförande </a:t>
            </a:r>
            <a:r>
              <a:rPr sz="2000" spc="-15" dirty="0">
                <a:latin typeface="Calibri"/>
                <a:cs typeface="Calibri"/>
              </a:rPr>
              <a:t>avfall </a:t>
            </a:r>
            <a:r>
              <a:rPr sz="2000" spc="-10" dirty="0">
                <a:latin typeface="Calibri"/>
                <a:cs typeface="Calibri"/>
              </a:rPr>
              <a:t>t.ex. drän </a:t>
            </a:r>
            <a:r>
              <a:rPr sz="2000" spc="-5" dirty="0">
                <a:latin typeface="Calibri"/>
                <a:cs typeface="Calibri"/>
              </a:rPr>
              <a:t>och </a:t>
            </a:r>
            <a:r>
              <a:rPr sz="2000" spc="-25" dirty="0" err="1">
                <a:latin typeface="Calibri"/>
                <a:cs typeface="Calibri"/>
              </a:rPr>
              <a:t>sugpåsar</a:t>
            </a:r>
            <a:r>
              <a:rPr lang="sv-SE" sz="2000" spc="-25" dirty="0">
                <a:latin typeface="Calibri"/>
                <a:cs typeface="Calibri"/>
              </a:rPr>
              <a:t> med innehåll</a:t>
            </a:r>
            <a:r>
              <a:rPr sz="2000" spc="-25" dirty="0">
                <a:latin typeface="Calibri"/>
                <a:cs typeface="Calibri"/>
              </a:rPr>
              <a:t>.  </a:t>
            </a:r>
            <a:r>
              <a:rPr sz="2000" spc="-5" dirty="0">
                <a:latin typeface="Calibri"/>
                <a:cs typeface="Calibri"/>
              </a:rPr>
              <a:t>Allt </a:t>
            </a:r>
            <a:r>
              <a:rPr sz="2000" spc="-5" dirty="0" err="1">
                <a:latin typeface="Calibri"/>
                <a:cs typeface="Calibri"/>
              </a:rPr>
              <a:t>annat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sv-SE" sz="2000" spc="-5" dirty="0">
                <a:latin typeface="Calibri"/>
                <a:cs typeface="Calibri"/>
              </a:rPr>
              <a:t>slängs i vanliga sopor</a:t>
            </a:r>
            <a:r>
              <a:rPr lang="sv-SE" sz="2000" spc="-15" dirty="0">
                <a:latin typeface="Calibri"/>
                <a:cs typeface="Calibri"/>
              </a:rPr>
              <a:t> </a:t>
            </a:r>
            <a:r>
              <a:rPr lang="sv-SE" sz="2000" spc="-15" dirty="0">
                <a:solidFill>
                  <a:srgbClr val="FF0000"/>
                </a:solidFill>
                <a:latin typeface="Calibri"/>
                <a:cs typeface="Calibri"/>
              </a:rPr>
              <a:t>oavsett smitta.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All </a:t>
            </a:r>
            <a:r>
              <a:rPr sz="2000" b="1" dirty="0">
                <a:latin typeface="Calibri"/>
                <a:cs typeface="Calibri"/>
              </a:rPr>
              <a:t>disk </a:t>
            </a:r>
            <a:r>
              <a:rPr sz="2000" spc="-15" dirty="0">
                <a:latin typeface="Calibri"/>
                <a:cs typeface="Calibri"/>
              </a:rPr>
              <a:t>hanteras </a:t>
            </a:r>
            <a:r>
              <a:rPr sz="2000" spc="-5" dirty="0">
                <a:latin typeface="Calibri"/>
                <a:cs typeface="Calibri"/>
              </a:rPr>
              <a:t>på samma </a:t>
            </a:r>
            <a:r>
              <a:rPr sz="2000" spc="-15" dirty="0">
                <a:latin typeface="Calibri"/>
                <a:cs typeface="Calibri"/>
              </a:rPr>
              <a:t>sätt. </a:t>
            </a:r>
            <a:r>
              <a:rPr sz="2000" spc="-35" dirty="0">
                <a:latin typeface="Calibri"/>
                <a:cs typeface="Calibri"/>
              </a:rPr>
              <a:t>Tvätta </a:t>
            </a:r>
            <a:r>
              <a:rPr sz="2000" dirty="0">
                <a:latin typeface="Calibri"/>
                <a:cs typeface="Calibri"/>
              </a:rPr>
              <a:t>händerna </a:t>
            </a:r>
            <a:r>
              <a:rPr sz="2000" spc="-5" dirty="0">
                <a:latin typeface="Calibri"/>
                <a:cs typeface="Calibri"/>
              </a:rPr>
              <a:t>när </a:t>
            </a:r>
            <a:r>
              <a:rPr sz="2000" dirty="0">
                <a:latin typeface="Calibri"/>
                <a:cs typeface="Calibri"/>
              </a:rPr>
              <a:t>händerna är </a:t>
            </a:r>
            <a:r>
              <a:rPr sz="2000" spc="-10" dirty="0">
                <a:latin typeface="Calibri"/>
                <a:cs typeface="Calibri"/>
              </a:rPr>
              <a:t>smutsiga  </a:t>
            </a:r>
            <a:r>
              <a:rPr sz="2000" spc="-5" dirty="0">
                <a:latin typeface="Calibri"/>
                <a:cs typeface="Calibri"/>
              </a:rPr>
              <a:t>så det </a:t>
            </a:r>
            <a:r>
              <a:rPr sz="2000" spc="-10" dirty="0">
                <a:latin typeface="Calibri"/>
                <a:cs typeface="Calibri"/>
              </a:rPr>
              <a:t>syns/känns. Annars </a:t>
            </a:r>
            <a:r>
              <a:rPr sz="2000" spc="-15" dirty="0">
                <a:latin typeface="Calibri"/>
                <a:cs typeface="Calibri"/>
              </a:rPr>
              <a:t>räcker </a:t>
            </a:r>
            <a:r>
              <a:rPr sz="2000" spc="-5" dirty="0">
                <a:latin typeface="Calibri"/>
                <a:cs typeface="Calibri"/>
              </a:rPr>
              <a:t>det </a:t>
            </a:r>
            <a:r>
              <a:rPr sz="2000" spc="-15" dirty="0">
                <a:latin typeface="Calibri"/>
                <a:cs typeface="Calibri"/>
              </a:rPr>
              <a:t>att </a:t>
            </a:r>
            <a:r>
              <a:rPr sz="2000" spc="-10" dirty="0" err="1">
                <a:latin typeface="Calibri"/>
                <a:cs typeface="Calibri"/>
              </a:rPr>
              <a:t>sprita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händerna</a:t>
            </a:r>
            <a:r>
              <a:rPr lang="sv-SE"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3187065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Hantera </a:t>
            </a:r>
            <a:r>
              <a:rPr sz="2000" b="1" spc="-10" dirty="0">
                <a:latin typeface="Calibri"/>
                <a:cs typeface="Calibri"/>
              </a:rPr>
              <a:t>stickande/skärande </a:t>
            </a:r>
            <a:r>
              <a:rPr sz="2000" b="1" spc="-15" dirty="0">
                <a:latin typeface="Calibri"/>
                <a:cs typeface="Calibri"/>
              </a:rPr>
              <a:t>avfall </a:t>
            </a:r>
            <a:r>
              <a:rPr sz="2000" spc="-5" dirty="0">
                <a:latin typeface="Calibri"/>
                <a:cs typeface="Calibri"/>
              </a:rPr>
              <a:t>så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5" dirty="0">
                <a:latin typeface="Calibri"/>
                <a:cs typeface="Calibri"/>
              </a:rPr>
              <a:t>du  </a:t>
            </a:r>
            <a:r>
              <a:rPr sz="2000" spc="-10" dirty="0">
                <a:latin typeface="Calibri"/>
                <a:cs typeface="Calibri"/>
              </a:rPr>
              <a:t>undviker </a:t>
            </a:r>
            <a:r>
              <a:rPr sz="2000" spc="-20" dirty="0">
                <a:latin typeface="Calibri"/>
                <a:cs typeface="Calibri"/>
              </a:rPr>
              <a:t>att </a:t>
            </a:r>
            <a:r>
              <a:rPr sz="2000" spc="-10" dirty="0">
                <a:latin typeface="Calibri"/>
                <a:cs typeface="Calibri"/>
              </a:rPr>
              <a:t>skada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dig!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11" y="914780"/>
            <a:ext cx="224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Livsmedelshygien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570989"/>
            <a:ext cx="7428230" cy="2083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Rena </a:t>
            </a:r>
            <a:r>
              <a:rPr sz="2000" spc="-5" dirty="0">
                <a:latin typeface="Calibri"/>
                <a:cs typeface="Calibri"/>
              </a:rPr>
              <a:t>händer </a:t>
            </a:r>
            <a:r>
              <a:rPr sz="2000" spc="-20" dirty="0">
                <a:latin typeface="Calibri"/>
                <a:cs typeface="Calibri"/>
              </a:rPr>
              <a:t>före kontakt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livsmedel!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203300"/>
              </a:lnSpc>
              <a:spcBef>
                <a:spcPts val="1600"/>
              </a:spcBef>
            </a:pPr>
            <a:r>
              <a:rPr sz="2000" spc="-10" dirty="0">
                <a:latin typeface="Calibri"/>
                <a:cs typeface="Calibri"/>
              </a:rPr>
              <a:t>Använd gaffel/engångshandskar </a:t>
            </a:r>
            <a:r>
              <a:rPr sz="2000" spc="-5" dirty="0">
                <a:latin typeface="Calibri"/>
                <a:cs typeface="Calibri"/>
              </a:rPr>
              <a:t>vid </a:t>
            </a:r>
            <a:r>
              <a:rPr sz="2000" spc="-10" dirty="0">
                <a:latin typeface="Calibri"/>
                <a:cs typeface="Calibri"/>
              </a:rPr>
              <a:t>hantering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10" dirty="0">
                <a:latin typeface="Calibri"/>
                <a:cs typeface="Calibri"/>
              </a:rPr>
              <a:t>oförpackade </a:t>
            </a:r>
            <a:r>
              <a:rPr sz="2000" spc="-5" dirty="0">
                <a:latin typeface="Calibri"/>
                <a:cs typeface="Calibri"/>
              </a:rPr>
              <a:t>livsmedel  </a:t>
            </a:r>
            <a:r>
              <a:rPr sz="2000" spc="-10" dirty="0">
                <a:latin typeface="Calibri"/>
                <a:cs typeface="Calibri"/>
              </a:rPr>
              <a:t>Plastförkläden skall användas </a:t>
            </a:r>
            <a:r>
              <a:rPr sz="2000" spc="-5" dirty="0">
                <a:latin typeface="Calibri"/>
                <a:cs typeface="Calibri"/>
              </a:rPr>
              <a:t>vid </a:t>
            </a:r>
            <a:r>
              <a:rPr sz="2000" spc="-5" dirty="0" err="1">
                <a:latin typeface="Calibri"/>
                <a:cs typeface="Calibri"/>
              </a:rPr>
              <a:t>iordningsställande</a:t>
            </a:r>
            <a:r>
              <a:rPr lang="sv-SE" sz="2000" spc="-5" dirty="0">
                <a:latin typeface="Calibri"/>
                <a:cs typeface="Calibri"/>
              </a:rPr>
              <a:t> av frukost och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servering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10" dirty="0">
                <a:latin typeface="Calibri"/>
                <a:cs typeface="Calibri"/>
              </a:rPr>
              <a:t>mat </a:t>
            </a:r>
            <a:r>
              <a:rPr lang="sv-SE" sz="2000" spc="-10" dirty="0">
                <a:latin typeface="Calibri"/>
                <a:cs typeface="Calibri"/>
              </a:rPr>
              <a:t>ur kantiner. K</a:t>
            </a:r>
            <a:r>
              <a:rPr sz="2000" spc="-10" dirty="0" err="1">
                <a:latin typeface="Calibri"/>
                <a:cs typeface="Calibri"/>
              </a:rPr>
              <a:t>asseras</a:t>
            </a:r>
            <a:r>
              <a:rPr sz="2000" spc="-10" dirty="0">
                <a:latin typeface="Calibri"/>
                <a:cs typeface="Calibri"/>
              </a:rPr>
              <a:t> efter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användning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0192" y="4076700"/>
            <a:ext cx="2702052" cy="213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358" y="3133166"/>
            <a:ext cx="65379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Vårdhygien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•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Vårdgivare Region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Örebro län</a:t>
            </a:r>
            <a:r>
              <a:rPr sz="1800" u="heavy" spc="1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(regionorebrolan.se)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0895" y="1642059"/>
            <a:ext cx="2711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Vårdhygiens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hemsida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23B8D-E0FA-D5A5-559B-89FCD469F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58" y="990600"/>
            <a:ext cx="3442208" cy="369332"/>
          </a:xfrm>
        </p:spPr>
        <p:txBody>
          <a:bodyPr/>
          <a:lstStyle/>
          <a:p>
            <a:r>
              <a:rPr lang="sv-SE" b="1" dirty="0"/>
              <a:t>Hygienombud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79F5D0-53DF-F45E-9BF5-EA146FD2913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400" y="1676400"/>
            <a:ext cx="7391400" cy="4616648"/>
          </a:xfrm>
        </p:spPr>
        <p:txBody>
          <a:bodyPr/>
          <a:lstStyle/>
          <a:p>
            <a:r>
              <a:rPr lang="sv-SE" sz="2000" dirty="0"/>
              <a:t>Hygienombudet är arbetsplatsens ombud och kontaktperson i vårdhygienfrågor.</a:t>
            </a:r>
          </a:p>
          <a:p>
            <a:endParaRPr lang="sv-SE" sz="2000" dirty="0"/>
          </a:p>
          <a:p>
            <a:r>
              <a:rPr lang="sv-SE" sz="2000" u="sng" dirty="0"/>
              <a:t>Hygienombudets roll innebär </a:t>
            </a:r>
            <a:r>
              <a:rPr lang="sv-SE" sz="2000" u="sng" dirty="0" err="1"/>
              <a:t>bl</a:t>
            </a:r>
            <a:r>
              <a:rPr lang="sv-SE" sz="2000" u="sng" dirty="0"/>
              <a:t> a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praktiskt verka för en god vårdhygienisk standard i verksamheten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vara uppdaterad angående vårdhygieniska riktlinjer och att de finns lättillgängliga i det dagliga arbetet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informera om vårdhygienfrågor som berör arbetsplatsen samt introducera nyanställda och vikarier i arbetsplatsens vårdhygienarbete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medverka vid enhetens hygienrond och egenkontrollrond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tillsammans med enhetschef säkerställa att vårdhygienfrågor beaktas i verksamheten, exempelvis vid ombyggnation och inköp av nya produkter</a:t>
            </a:r>
          </a:p>
        </p:txBody>
      </p:sp>
    </p:spTree>
    <p:extLst>
      <p:ext uri="{BB962C8B-B14F-4D97-AF65-F5344CB8AC3E}">
        <p14:creationId xmlns:p14="http://schemas.microsoft.com/office/powerpoint/2010/main" val="393471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365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Vårdrelaterad </a:t>
            </a:r>
            <a:r>
              <a:rPr spc="-15" dirty="0"/>
              <a:t>infektion</a:t>
            </a:r>
            <a:r>
              <a:rPr spc="-5" dirty="0"/>
              <a:t> (VRI)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02927"/>
            <a:ext cx="6387465" cy="4637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Ca </a:t>
            </a:r>
            <a:r>
              <a:rPr sz="2000" dirty="0">
                <a:latin typeface="Calibri"/>
                <a:cs typeface="Calibri"/>
              </a:rPr>
              <a:t>9%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spc="-10" dirty="0">
                <a:latin typeface="Calibri"/>
                <a:cs typeface="Calibri"/>
              </a:rPr>
              <a:t>patienterna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slutenvård </a:t>
            </a:r>
            <a:r>
              <a:rPr sz="2000" spc="-5" dirty="0">
                <a:latin typeface="Calibri"/>
                <a:cs typeface="Calibri"/>
              </a:rPr>
              <a:t>drabbas </a:t>
            </a:r>
            <a:r>
              <a:rPr sz="2000" spc="-20" dirty="0">
                <a:latin typeface="Calibri"/>
                <a:cs typeface="Calibri"/>
              </a:rPr>
              <a:t>av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VRI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VRI utgör 1/3 av alla </a:t>
            </a:r>
            <a:r>
              <a:rPr lang="sv-SE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vårdskador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342900" lvl="0" indent="-34290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65000 patienter på svenska sjukhus drabbas av en VRI varje år</a:t>
            </a:r>
          </a:p>
          <a:p>
            <a:pPr marL="342900" lvl="0" indent="-34290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spc="-5" dirty="0">
                <a:cs typeface="Calibri"/>
              </a:rPr>
              <a:t>Förlänger </a:t>
            </a:r>
            <a:r>
              <a:rPr lang="sv-SE" sz="2000" spc="-10" dirty="0">
                <a:cs typeface="Calibri"/>
              </a:rPr>
              <a:t>vårdtiden </a:t>
            </a:r>
            <a:r>
              <a:rPr lang="sv-SE" sz="2000" dirty="0">
                <a:cs typeface="Calibri"/>
              </a:rPr>
              <a:t>med i </a:t>
            </a:r>
            <a:r>
              <a:rPr lang="sv-SE" sz="2000" spc="-5" dirty="0">
                <a:cs typeface="Calibri"/>
              </a:rPr>
              <a:t>genomsnitt </a:t>
            </a:r>
            <a:r>
              <a:rPr lang="sv-SE" sz="2000" dirty="0">
                <a:cs typeface="Calibri"/>
              </a:rPr>
              <a:t>4</a:t>
            </a:r>
            <a:r>
              <a:rPr lang="sv-SE" sz="2000" spc="-50" dirty="0">
                <a:cs typeface="Calibri"/>
              </a:rPr>
              <a:t> </a:t>
            </a:r>
            <a:r>
              <a:rPr lang="sv-SE" sz="2000" spc="-5" dirty="0">
                <a:cs typeface="Calibri"/>
              </a:rPr>
              <a:t>dygn</a:t>
            </a:r>
          </a:p>
          <a:p>
            <a:pPr marL="342900" indent="-34290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dirty="0">
              <a:cs typeface="Calibri"/>
            </a:endParaRPr>
          </a:p>
          <a:p>
            <a:pPr marL="342900" lvl="0" indent="-34290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30-50 % av VRI kan undvikas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Ökat </a:t>
            </a:r>
            <a:r>
              <a:rPr sz="2000" spc="-5" dirty="0">
                <a:latin typeface="Calibri"/>
                <a:cs typeface="Calibri"/>
              </a:rPr>
              <a:t>lidande </a:t>
            </a:r>
            <a:r>
              <a:rPr sz="2000" spc="-15" dirty="0">
                <a:latin typeface="Calibri"/>
                <a:cs typeface="Calibri"/>
              </a:rPr>
              <a:t>för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patienten</a:t>
            </a:r>
            <a:endParaRPr lang="sv-SE" sz="2000" spc="-10" dirty="0">
              <a:latin typeface="Calibri"/>
              <a:cs typeface="Calibri"/>
            </a:endParaRPr>
          </a:p>
          <a:p>
            <a:pPr lvl="0" fontAlgn="base" hangingPunct="0">
              <a:tabLst>
                <a:tab pos="457200" algn="l"/>
              </a:tabLs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FA301-F340-DFF2-0872-6B06D9DE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2936"/>
            <a:ext cx="3111297" cy="738664"/>
          </a:xfrm>
        </p:spPr>
        <p:txBody>
          <a:bodyPr/>
          <a:lstStyle/>
          <a:p>
            <a:r>
              <a:rPr lang="sv-SE" dirty="0"/>
              <a:t>Förebygga VRI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612085-CF9A-6DD9-FD67-BD3623BA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8339124" cy="5262979"/>
          </a:xfrm>
        </p:spPr>
        <p:txBody>
          <a:bodyPr/>
          <a:lstStyle/>
          <a:p>
            <a:r>
              <a:rPr lang="sv-SE" b="1" dirty="0"/>
              <a:t>Exempel på infektioner som kan uppstå inom vården och förebyggande åtgärder:</a:t>
            </a:r>
          </a:p>
          <a:p>
            <a:endParaRPr lang="sv-SE" dirty="0"/>
          </a:p>
          <a:p>
            <a:r>
              <a:rPr lang="sv-SE" u="sng" dirty="0"/>
              <a:t>Pneumoni: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Mobilisering, andningsgymnastik (blåsa i flaska, PEP-pipa), sitta uppe vid måltid.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Rutiner vid inhalation och handhavande av material hos patienter med </a:t>
            </a:r>
            <a:r>
              <a:rPr lang="sv-SE" dirty="0" err="1"/>
              <a:t>tracheostomi</a:t>
            </a:r>
            <a:endParaRPr lang="sv-SE" dirty="0"/>
          </a:p>
          <a:p>
            <a:endParaRPr lang="sv-SE" dirty="0"/>
          </a:p>
          <a:p>
            <a:r>
              <a:rPr lang="sv-SE" u="sng" dirty="0"/>
              <a:t>UVI: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Toalettbesök istället för att kissa i blöja eller på bäcken. Undvik KAD. Om KAD måste användas – avveckla så snart som möjligt, daglig utvärdering.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Rutiner vid KAD-sättning, handhavande av material, skötsel</a:t>
            </a:r>
          </a:p>
          <a:p>
            <a:endParaRPr lang="sv-SE" dirty="0"/>
          </a:p>
          <a:p>
            <a:r>
              <a:rPr lang="sv-SE" u="sng" dirty="0"/>
              <a:t>Infektioner relaterat till centrala och perifera infarter: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Rutiner vid insättande, rutiner för CVK-omläggning</a:t>
            </a:r>
          </a:p>
          <a:p>
            <a:endParaRPr lang="sv-SE" dirty="0"/>
          </a:p>
          <a:p>
            <a:r>
              <a:rPr lang="sv-SE" u="sng" dirty="0"/>
              <a:t>Sårinfektioner: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Rutiner för förvaring och handhavande av såromläggningsmaterial och rutiner för sårbehandling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674" y="933958"/>
            <a:ext cx="7139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66FF"/>
                </a:solidFill>
                <a:latin typeface="Arial"/>
                <a:cs typeface="Arial"/>
              </a:rPr>
              <a:t>Den </a:t>
            </a:r>
            <a:r>
              <a:rPr sz="3600" b="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friska </a:t>
            </a:r>
            <a:r>
              <a:rPr sz="3600" b="0" dirty="0">
                <a:solidFill>
                  <a:srgbClr val="0066FF"/>
                </a:solidFill>
                <a:latin typeface="Arial"/>
                <a:cs typeface="Arial"/>
              </a:rPr>
              <a:t>koloniserade</a:t>
            </a:r>
            <a:r>
              <a:rPr sz="3600" b="0"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0066FF"/>
                </a:solidFill>
                <a:latin typeface="Arial"/>
                <a:cs typeface="Arial"/>
              </a:rPr>
              <a:t>människan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1904" y="2212631"/>
            <a:ext cx="3998298" cy="3465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844" y="2080386"/>
            <a:ext cx="2017395" cy="1217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HUD 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Staph.  Epidermidis KNS 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Corynebakterier  P</a:t>
            </a:r>
            <a:r>
              <a:rPr sz="1800" b="1" spc="-30" dirty="0">
                <a:solidFill>
                  <a:srgbClr val="0066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oprionebact</a:t>
            </a:r>
            <a:r>
              <a:rPr sz="1800" b="1" spc="5" dirty="0">
                <a:solidFill>
                  <a:srgbClr val="0066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r</a:t>
            </a:r>
            <a:r>
              <a:rPr sz="1800" b="1" spc="5" dirty="0">
                <a:solidFill>
                  <a:srgbClr val="0066FF"/>
                </a:solidFill>
                <a:latin typeface="Times New Roman"/>
                <a:cs typeface="Times New Roman"/>
              </a:rPr>
              <a:t>i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375" y="1851786"/>
            <a:ext cx="85407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N</a:t>
            </a:r>
            <a:r>
              <a:rPr sz="2400" b="1" spc="-15" dirty="0">
                <a:solidFill>
                  <a:srgbClr val="0066FF"/>
                </a:solidFill>
                <a:latin typeface="Times New Roman"/>
                <a:cs typeface="Times New Roman"/>
              </a:rPr>
              <a:t>Ä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SA</a:t>
            </a:r>
            <a:endParaRPr sz="2400">
              <a:latin typeface="Times New Roman"/>
              <a:cs typeface="Times New Roman"/>
            </a:endParaRPr>
          </a:p>
          <a:p>
            <a:pPr marL="12700" marR="177165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Staph  au</a:t>
            </a:r>
            <a:r>
              <a:rPr sz="1800" b="1" spc="-45" dirty="0">
                <a:solidFill>
                  <a:srgbClr val="0066FF"/>
                </a:solidFill>
                <a:latin typeface="Times New Roman"/>
                <a:cs typeface="Times New Roman"/>
              </a:rPr>
              <a:t>r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eus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290821"/>
            <a:ext cx="1977389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0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6FF"/>
                </a:solidFill>
                <a:latin typeface="Times New Roman"/>
                <a:cs typeface="Times New Roman"/>
              </a:rPr>
              <a:t>Ljumske  PE</a:t>
            </a:r>
            <a:r>
              <a:rPr sz="2400" b="1" spc="-15" dirty="0">
                <a:solidFill>
                  <a:srgbClr val="0066FF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IN</a:t>
            </a:r>
            <a:r>
              <a:rPr sz="2400" b="1" spc="-15" dirty="0">
                <a:solidFill>
                  <a:srgbClr val="0066FF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UM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Staph </a:t>
            </a:r>
            <a:r>
              <a:rPr sz="1800" b="1" spc="-10" dirty="0">
                <a:solidFill>
                  <a:srgbClr val="0066FF"/>
                </a:solidFill>
                <a:latin typeface="Times New Roman"/>
                <a:cs typeface="Times New Roman"/>
              </a:rPr>
              <a:t>aureus  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Anearober 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laktobaciller</a:t>
            </a:r>
            <a:r>
              <a:rPr sz="1800" b="1" spc="30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(HSB)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1828" y="3832936"/>
            <a:ext cx="2355850" cy="121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MUNHÅLAN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Alfastreptokocker  Neisseria Fusobakterier 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Laktobaciller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409" y="1775586"/>
            <a:ext cx="135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NPH</a:t>
            </a:r>
            <a:r>
              <a:rPr sz="2400" b="1" spc="-7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Sterilt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9409" y="2144395"/>
            <a:ext cx="1296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BARN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Pneumokock  Hemofilus  Moraxella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4175" y="5586476"/>
            <a:ext cx="3018790" cy="6686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50" dirty="0">
                <a:solidFill>
                  <a:srgbClr val="0066FF"/>
                </a:solidFill>
                <a:latin typeface="Times New Roman"/>
                <a:cs typeface="Times New Roman"/>
              </a:rPr>
              <a:t>TARM </a:t>
            </a:r>
            <a:r>
              <a:rPr sz="2400" b="1" spc="-10" dirty="0">
                <a:solidFill>
                  <a:srgbClr val="0066FF"/>
                </a:solidFill>
                <a:latin typeface="Times New Roman"/>
                <a:cs typeface="Times New Roman"/>
              </a:rPr>
              <a:t>Anaerober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E</a:t>
            </a:r>
            <a:r>
              <a:rPr sz="1800" b="1" spc="-15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coli  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Enterobakter </a:t>
            </a: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Klebsiella</a:t>
            </a:r>
            <a:r>
              <a:rPr sz="1800" b="1" spc="-9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Lakto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2096" y="913597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</a:rPr>
              <a:t>Antibiotikaresistenta bakterier</a:t>
            </a:r>
          </a:p>
          <a:p>
            <a:pPr marL="0" indent="0">
              <a:buNone/>
            </a:pPr>
            <a:endParaRPr lang="sv-SE" sz="1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VRE - 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sv-SE" dirty="0" err="1">
                <a:latin typeface="Calibri" panose="020F0502020204030204" pitchFamily="34" charset="0"/>
              </a:rPr>
              <a:t>ancomycin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r</a:t>
            </a:r>
            <a:r>
              <a:rPr lang="sv-SE" dirty="0" err="1">
                <a:latin typeface="Calibri" panose="020F0502020204030204" pitchFamily="34" charset="0"/>
              </a:rPr>
              <a:t>esistent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sv-SE" dirty="0">
                <a:latin typeface="Calibri" panose="020F0502020204030204" pitchFamily="34" charset="0"/>
              </a:rPr>
              <a:t>nterokock. Tarmbakterie. Kontaktsmitta. Fekal-oral smitta. ”Kladdig”, svår att städa bort</a:t>
            </a:r>
          </a:p>
          <a:p>
            <a:pPr marL="0" indent="0">
              <a:buNone/>
            </a:pPr>
            <a:endParaRPr lang="sv-S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ESBL - 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sv-SE" dirty="0" err="1">
                <a:latin typeface="Calibri" panose="020F0502020204030204" pitchFamily="34" charset="0"/>
              </a:rPr>
              <a:t>xtended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sv-SE" dirty="0" err="1">
                <a:latin typeface="Calibri" panose="020F0502020204030204" pitchFamily="34" charset="0"/>
              </a:rPr>
              <a:t>pectrum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sv-SE" dirty="0" err="1">
                <a:latin typeface="Calibri" panose="020F0502020204030204" pitchFamily="34" charset="0"/>
              </a:rPr>
              <a:t>eta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l</a:t>
            </a:r>
            <a:r>
              <a:rPr lang="sv-SE" dirty="0" err="1">
                <a:latin typeface="Calibri" panose="020F0502020204030204" pitchFamily="34" charset="0"/>
              </a:rPr>
              <a:t>actamase</a:t>
            </a:r>
            <a:r>
              <a:rPr lang="sv-SE" dirty="0">
                <a:latin typeface="Calibri" panose="020F0502020204030204" pitchFamily="34" charset="0"/>
              </a:rPr>
              <a:t>. Enzymer som ger resistens hos tarmbakterierna </a:t>
            </a:r>
            <a:r>
              <a:rPr lang="sv-SE" dirty="0" err="1">
                <a:latin typeface="Calibri" panose="020F0502020204030204" pitchFamily="34" charset="0"/>
              </a:rPr>
              <a:t>E.coli</a:t>
            </a:r>
            <a:r>
              <a:rPr lang="sv-SE" dirty="0">
                <a:latin typeface="Calibri" panose="020F0502020204030204" pitchFamily="34" charset="0"/>
              </a:rPr>
              <a:t> och </a:t>
            </a:r>
            <a:r>
              <a:rPr lang="sv-SE" dirty="0" err="1">
                <a:latin typeface="Calibri" panose="020F0502020204030204" pitchFamily="34" charset="0"/>
              </a:rPr>
              <a:t>Klebsiella</a:t>
            </a:r>
            <a:r>
              <a:rPr lang="sv-SE" dirty="0">
                <a:latin typeface="Calibri" panose="020F0502020204030204" pitchFamily="34" charset="0"/>
              </a:rPr>
              <a:t>. Kontaktsmitta. Fekal-oral smitta</a:t>
            </a: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ESBL-</a:t>
            </a:r>
            <a:r>
              <a:rPr lang="sv-SE" b="1" dirty="0" err="1">
                <a:latin typeface="Calibri" panose="020F0502020204030204" pitchFamily="34" charset="0"/>
              </a:rPr>
              <a:t>carba</a:t>
            </a:r>
            <a:r>
              <a:rPr lang="sv-SE" b="1" dirty="0">
                <a:latin typeface="Calibri" panose="020F0502020204030204" pitchFamily="34" charset="0"/>
              </a:rPr>
              <a:t> – </a:t>
            </a:r>
            <a:r>
              <a:rPr lang="sv-SE" dirty="0">
                <a:latin typeface="Calibri" panose="020F0502020204030204" pitchFamily="34" charset="0"/>
              </a:rPr>
              <a:t>Resistent mot fler antibiotikasorter än ”vanlig” ESBL</a:t>
            </a:r>
          </a:p>
          <a:p>
            <a:pPr marL="0" indent="0">
              <a:buNone/>
            </a:pPr>
            <a:endParaRPr lang="sv-S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</a:rPr>
              <a:t>MRSA –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sv-SE" dirty="0" err="1">
                <a:latin typeface="Calibri" panose="020F0502020204030204" pitchFamily="34" charset="0"/>
              </a:rPr>
              <a:t>eticillin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r</a:t>
            </a:r>
            <a:r>
              <a:rPr lang="sv-SE" dirty="0" err="1">
                <a:latin typeface="Calibri" panose="020F0502020204030204" pitchFamily="34" charset="0"/>
              </a:rPr>
              <a:t>esistenta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sv-SE" dirty="0">
                <a:latin typeface="Calibri" panose="020F0502020204030204" pitchFamily="34" charset="0"/>
              </a:rPr>
              <a:t>. </a:t>
            </a:r>
            <a:r>
              <a:rPr lang="sv-SE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sv-SE" dirty="0" err="1">
                <a:latin typeface="Calibri" panose="020F0502020204030204" pitchFamily="34" charset="0"/>
              </a:rPr>
              <a:t>ureus</a:t>
            </a:r>
            <a:r>
              <a:rPr lang="sv-SE" dirty="0">
                <a:latin typeface="Calibri" panose="020F0502020204030204" pitchFamily="34" charset="0"/>
              </a:rPr>
              <a:t>. Hudbakterie. Kontaktsmitta. Hudflagor kan också spridas via luften och kontaminera omgivande ytor och material</a:t>
            </a:r>
          </a:p>
        </p:txBody>
      </p:sp>
      <p:pic>
        <p:nvPicPr>
          <p:cNvPr id="4" name="Picture 5" descr="http://images.google.se/images?q=tbn:JFg22rr4j9IkqM:http://www.astrographics.com/GalleryPrints/Display/GP21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16" y="4385703"/>
            <a:ext cx="1884031" cy="17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://www.foogle.biz/super_bugs_mrsa/staph-b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67" y="4371780"/>
            <a:ext cx="2358812" cy="17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abc.net.au/science/slab/antibiotics/img/v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4" y="4385703"/>
            <a:ext cx="2032410" cy="17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79CB878-28D2-9E2B-5D95-4AE3A3E6C7CF}"/>
              </a:ext>
            </a:extLst>
          </p:cNvPr>
          <p:cNvSpPr txBox="1"/>
          <p:nvPr/>
        </p:nvSpPr>
        <p:spPr>
          <a:xfrm>
            <a:off x="1484400" y="62923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9F35B84-B740-DE4A-8A0F-EA13B9CB8E7F}"/>
              </a:ext>
            </a:extLst>
          </p:cNvPr>
          <p:cNvSpPr txBox="1"/>
          <p:nvPr/>
        </p:nvSpPr>
        <p:spPr>
          <a:xfrm>
            <a:off x="4260375" y="6292334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ESBL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02A40-1031-3B3C-03E7-C8A352DACC0B}"/>
              </a:ext>
            </a:extLst>
          </p:cNvPr>
          <p:cNvSpPr txBox="1"/>
          <p:nvPr/>
        </p:nvSpPr>
        <p:spPr>
          <a:xfrm>
            <a:off x="7077389" y="6248400"/>
            <a:ext cx="74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MRSA</a:t>
            </a:r>
          </a:p>
        </p:txBody>
      </p:sp>
    </p:spTree>
    <p:extLst>
      <p:ext uri="{BB962C8B-B14F-4D97-AF65-F5344CB8AC3E}">
        <p14:creationId xmlns:p14="http://schemas.microsoft.com/office/powerpoint/2010/main" val="189287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11705"/>
            <a:ext cx="8394192" cy="630936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Resistenta bakterier (MRB) – varför problem för sjukvården?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81674"/>
            <a:ext cx="8229600" cy="6340197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Antibiotika är en förutsättning för modern sjukvård </a:t>
            </a:r>
          </a:p>
          <a:p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avancerad kirurgi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transplantationer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cytostatikabehandling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neonatalvård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Vanliga infektioner blir svårare att bota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Ökade behov av enkelrum och egen toalett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Förlängda vårdtider och ökade sjukvårdskostnader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Ibland finns inget fungerande antibiotika att ge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1848611"/>
            <a:ext cx="7461504" cy="482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1890" y="788670"/>
            <a:ext cx="30022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Ökad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smittspridningsrisk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Mottagliga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Hög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antibiotikabelastning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Sjukh</a:t>
            </a:r>
            <a:r>
              <a:rPr spc="-10" dirty="0"/>
              <a:t>u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092530"/>
            <a:ext cx="40182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Mycket </a:t>
            </a:r>
            <a:r>
              <a:rPr sz="2000" spc="-10" dirty="0">
                <a:latin typeface="Calibri"/>
                <a:cs typeface="Calibri"/>
              </a:rPr>
              <a:t>människor </a:t>
            </a:r>
            <a:r>
              <a:rPr sz="2000" dirty="0">
                <a:latin typeface="Calibri"/>
                <a:cs typeface="Calibri"/>
              </a:rPr>
              <a:t>på </a:t>
            </a:r>
            <a:r>
              <a:rPr sz="2000" spc="-5" dirty="0">
                <a:latin typeface="Calibri"/>
                <a:cs typeface="Calibri"/>
              </a:rPr>
              <a:t>liten yta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med </a:t>
            </a:r>
            <a:r>
              <a:rPr sz="2000" spc="-15" dirty="0">
                <a:latin typeface="Calibri"/>
                <a:cs typeface="Calibri"/>
              </a:rPr>
              <a:t>olika </a:t>
            </a:r>
            <a:r>
              <a:rPr sz="2000" spc="-10" dirty="0">
                <a:latin typeface="Calibri"/>
                <a:cs typeface="Calibri"/>
              </a:rPr>
              <a:t>sjukdomar </a:t>
            </a:r>
            <a:r>
              <a:rPr sz="2000" spc="-5" dirty="0">
                <a:latin typeface="Calibri"/>
                <a:cs typeface="Calibri"/>
              </a:rPr>
              <a:t>och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behandlingar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1401</Words>
  <Application>Microsoft Office PowerPoint</Application>
  <PresentationFormat>Bildspel på skärmen (4:3)</PresentationFormat>
  <Paragraphs>256</Paragraphs>
  <Slides>25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Office Theme</vt:lpstr>
      <vt:lpstr>Hygienutbildning</vt:lpstr>
      <vt:lpstr>Smittskydd &amp; Vårdhygien</vt:lpstr>
      <vt:lpstr>Hygienombud</vt:lpstr>
      <vt:lpstr>Vårdrelaterad infektion (VRI)</vt:lpstr>
      <vt:lpstr>Förebygga VRI</vt:lpstr>
      <vt:lpstr>Den friska koloniserade människan</vt:lpstr>
      <vt:lpstr>PowerPoint-presentation</vt:lpstr>
      <vt:lpstr>Resistenta bakterier (MRB) – varför problem för sjukvården?</vt:lpstr>
      <vt:lpstr>Sjukhus</vt:lpstr>
      <vt:lpstr>Smittvägar och smittspridning</vt:lpstr>
      <vt:lpstr>Riskfaktorer för spridning/ökad mottaglighet</vt:lpstr>
      <vt:lpstr>Basal hygien i vård och omsorg SOSFS 2015:10</vt:lpstr>
      <vt:lpstr>Arbetsdräkt</vt:lpstr>
      <vt:lpstr>Handhygien</vt:lpstr>
      <vt:lpstr>PowerPoint-presentation</vt:lpstr>
      <vt:lpstr>Handskar</vt:lpstr>
      <vt:lpstr>Engångsförkläde</vt:lpstr>
      <vt:lpstr>Klädriktlinje</vt:lpstr>
      <vt:lpstr>Extern överlevnad av bakterier i miljön</vt:lpstr>
      <vt:lpstr>Städning, rengöring och desinfektion</vt:lpstr>
      <vt:lpstr>PowerPoint-presentation</vt:lpstr>
      <vt:lpstr>Förråd- och materialrutiner</vt:lpstr>
      <vt:lpstr>Tvätt, avfall och disk</vt:lpstr>
      <vt:lpstr>Livsmedelshygien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Ekelöf Maria, USÖ Labmed länsklinik</dc:creator>
  <cp:lastModifiedBy>Moberg Maria, Vårdhygien HS</cp:lastModifiedBy>
  <cp:revision>14</cp:revision>
  <dcterms:created xsi:type="dcterms:W3CDTF">2023-12-01T08:21:48Z</dcterms:created>
  <dcterms:modified xsi:type="dcterms:W3CDTF">2023-12-06T15:38:50Z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2023-12-01T00:00:00Z</vt:filetime>
  </property>
</Properties>
</file>