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4"/>
    <p:sldMasterId id="2147483698" r:id="rId5"/>
    <p:sldMasterId id="2147483648" r:id="rId6"/>
  </p:sldMasterIdLst>
  <p:notesMasterIdLst>
    <p:notesMasterId r:id="rId20"/>
  </p:notesMasterIdLst>
  <p:sldIdLst>
    <p:sldId id="2147474411" r:id="rId7"/>
    <p:sldId id="2147474397" r:id="rId8"/>
    <p:sldId id="2147474375" r:id="rId9"/>
    <p:sldId id="2147474417" r:id="rId10"/>
    <p:sldId id="2147474390" r:id="rId11"/>
    <p:sldId id="286" r:id="rId12"/>
    <p:sldId id="2147474398" r:id="rId13"/>
    <p:sldId id="2147474418" r:id="rId14"/>
    <p:sldId id="2147474410" r:id="rId15"/>
    <p:sldId id="2147474400" r:id="rId16"/>
    <p:sldId id="282" r:id="rId17"/>
    <p:sldId id="2147474415" r:id="rId18"/>
    <p:sldId id="2147474419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BB5BF0-8FC5-456F-A6B1-68D497F1C3B6}" v="1" dt="2025-09-02T07:33:50.819"/>
    <p1510:client id="{BE0C394C-FB11-435A-AE92-6FF677E0CA27}" v="4" dt="2025-09-02T07:58:26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5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910C5-60E2-4803-914D-A46D3037A8B7}" type="datetimeFigureOut">
              <a:t>2025-09-02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AF6B-A45D-4FA9-8695-3D726E95A12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935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8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Innebär anpassning av arbetssätt till IT-stödet.</a:t>
            </a:r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205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/>
              <a:t>Tidigare genomförd förstudie pekade på att vi kan nå flera nyttor genom att införa ett digitalt stöd för vaccinationsprocessen.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5442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Översiktsgenomgång och läsanvisning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2B2F27-15E0-4742-B0BA-181C870B2AA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7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-2116" y="0"/>
            <a:ext cx="12192000" cy="6858000"/>
          </a:xfrm>
          <a:prstGeom prst="rect">
            <a:avLst/>
          </a:prstGeom>
          <a:gradFill flip="none" rotWithShape="1">
            <a:gsLst>
              <a:gs pos="2000">
                <a:srgbClr val="EDEDED"/>
              </a:gs>
              <a:gs pos="98750">
                <a:srgbClr val="EDEDED"/>
              </a:gs>
              <a:gs pos="56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93751" y="2049917"/>
            <a:ext cx="106045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93750" y="3587165"/>
            <a:ext cx="106045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39AE74C-C33B-98E9-5C56-F637A5D93D35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39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000">
                <a:srgbClr val="EDEDED"/>
              </a:gs>
              <a:gs pos="98750">
                <a:srgbClr val="EDEDED"/>
              </a:gs>
              <a:gs pos="56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93751" y="2049917"/>
            <a:ext cx="106045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93750" y="3587165"/>
            <a:ext cx="106045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F969EAC7-F3A2-7FED-284E-33B5F78DEDAF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7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395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530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idx="13"/>
          </p:nvPr>
        </p:nvSpPr>
        <p:spPr>
          <a:xfrm>
            <a:off x="5532929" y="2614084"/>
            <a:ext cx="4428104" cy="3530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945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4058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6965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ch två bilder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4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bild 10"/>
          <p:cNvSpPr>
            <a:spLocks noGrp="1"/>
          </p:cNvSpPr>
          <p:nvPr>
            <p:ph type="pic" sz="quarter" idx="17"/>
          </p:nvPr>
        </p:nvSpPr>
        <p:spPr>
          <a:xfrm>
            <a:off x="6096000" y="3705055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202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ch bild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5"/>
            <a:ext cx="6096000" cy="5837767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defTabSz="1219170"/>
            <a:r>
              <a:rPr lang="sv-SE">
                <a:solidFill>
                  <a:prstClr val="black"/>
                </a:solidFill>
              </a:rPr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defTabSz="1219170"/>
            <a:endParaRPr lang="sv-SE">
              <a:solidFill>
                <a:prstClr val="black"/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1219170"/>
            <a:fld id="{EE979298-3C3B-4069-AA25-E7B70A8EB89A}" type="slidenum">
              <a:rPr lang="sv-SE" smtClean="0">
                <a:solidFill>
                  <a:prstClr val="black"/>
                </a:solidFill>
              </a:rPr>
              <a:pPr defTabSz="1219170"/>
              <a:t>‹#›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19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98750">
                <a:schemeClr val="bg1"/>
              </a:gs>
              <a:gs pos="71000">
                <a:srgbClr val="DADAD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6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93752" y="2049917"/>
            <a:ext cx="7384091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93751" y="3587165"/>
            <a:ext cx="7384091" cy="17526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7EDF212-2FB9-1FDF-ABC3-301C1F713B78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6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Varia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98750">
                <a:schemeClr val="bg1"/>
              </a:gs>
              <a:gs pos="71000">
                <a:srgbClr val="DADAD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012833" y="1164314"/>
            <a:ext cx="8166336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012832" y="2701564"/>
            <a:ext cx="8166336" cy="93303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F6D4110-EFCA-0F37-F403-1A432AE76540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72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5"/>
            <a:ext cx="6096000" cy="5837767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56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er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4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bild 10"/>
          <p:cNvSpPr>
            <a:spLocks noGrp="1"/>
          </p:cNvSpPr>
          <p:nvPr>
            <p:ph type="pic" sz="quarter" idx="17"/>
          </p:nvPr>
        </p:nvSpPr>
        <p:spPr>
          <a:xfrm>
            <a:off x="6096000" y="3705055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31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0" y="785285"/>
            <a:ext cx="12192000" cy="5837767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10" name="Rektangel 9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37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- Blå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5"/>
            <a:ext cx="6096000" cy="5837767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39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er - Blå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4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bild 10"/>
          <p:cNvSpPr>
            <a:spLocks noGrp="1"/>
          </p:cNvSpPr>
          <p:nvPr>
            <p:ph type="pic" sz="quarter" idx="17"/>
          </p:nvPr>
        </p:nvSpPr>
        <p:spPr>
          <a:xfrm>
            <a:off x="6096000" y="3705055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7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- Blå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0" y="785285"/>
            <a:ext cx="12192000" cy="5837767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853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9167283" cy="135678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3752" y="2614084"/>
            <a:ext cx="9167283" cy="3512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23300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Datum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562059" y="6660857"/>
            <a:ext cx="5067883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49751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68E4B7E-1D8E-D143-AC65-A24E536B6BA2}"/>
              </a:ext>
            </a:extLst>
          </p:cNvPr>
          <p:cNvPicPr>
            <a:picLocks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8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9167283" cy="135678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3752" y="2614084"/>
            <a:ext cx="9167283" cy="3512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23300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Datum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562059" y="6660857"/>
            <a:ext cx="5067883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49751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F8FD288-F407-8FCC-F516-414D72F8E865}"/>
              </a:ext>
            </a:extLst>
          </p:cNvPr>
          <p:cNvPicPr>
            <a:picLocks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8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28" r:id="rId2"/>
    <p:sldLayoutId id="2147483708" r:id="rId3"/>
    <p:sldLayoutId id="2147483707" r:id="rId4"/>
    <p:sldLayoutId id="2147483727" r:id="rId5"/>
    <p:sldLayoutId id="2147483709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9167283" cy="135678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3752" y="2614084"/>
            <a:ext cx="9167283" cy="3512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23300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562059" y="6660857"/>
            <a:ext cx="5067883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49751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7BAA24B-C9BF-812F-7B7B-1DF0BA2327AA}"/>
              </a:ext>
            </a:extLst>
          </p:cNvPr>
          <p:cNvPicPr>
            <a:picLocks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45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0" r:id="rId3"/>
    <p:sldLayoutId id="2147483654" r:id="rId4"/>
    <p:sldLayoutId id="2147483655" r:id="rId5"/>
    <p:sldLayoutId id="2147483729" r:id="rId6"/>
    <p:sldLayoutId id="2147483735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vardgivare.regionorebrolan.se/sv/it-och-support/mitt-vaccin-journal/" TargetMode="Externa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CE4BE1-BF16-08AD-7B5C-76543E25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 den här presentationen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E62EDD-B503-45A1-C9C4-81FF422D3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64" y="2469705"/>
            <a:ext cx="8448332" cy="1583311"/>
          </a:xfrm>
        </p:spPr>
        <p:txBody>
          <a:bodyPr/>
          <a:lstStyle/>
          <a:p>
            <a:endParaRPr lang="sv-SE" dirty="0"/>
          </a:p>
          <a:p>
            <a:pPr marL="0" indent="0">
              <a:buNone/>
            </a:pPr>
            <a:r>
              <a:rPr lang="sv-SE" dirty="0"/>
              <a:t>Bildspelet ligger till grund för slutanvändarutbildning för sjuksköterskor och distriktssköterskor och kan justeras och anpassas utifrån lokala arbetssätt i kommunen. </a:t>
            </a:r>
            <a:endParaRPr lang="sv-SE" dirty="0">
              <a:highlight>
                <a:srgbClr val="FFFF00"/>
              </a:highlight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892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76CB1D-AA91-8B19-276A-E56405F61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2" y="1125680"/>
            <a:ext cx="7522475" cy="1033184"/>
          </a:xfrm>
        </p:spPr>
        <p:txBody>
          <a:bodyPr>
            <a:normAutofit/>
          </a:bodyPr>
          <a:lstStyle>
            <a:defPPr>
              <a:defRPr lang="sv-SE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900" dirty="0">
                <a:latin typeface="+mj-lt"/>
                <a:ea typeface="+mj-ea"/>
                <a:cs typeface="+mj-cs"/>
              </a:rPr>
              <a:t>Behörigheter till MittVaccin Journal </a:t>
            </a:r>
            <a:br>
              <a:rPr lang="sv-SE" sz="2900" dirty="0">
                <a:latin typeface="+mj-lt"/>
                <a:ea typeface="+mj-ea"/>
                <a:cs typeface="+mj-cs"/>
              </a:rPr>
            </a:br>
            <a:endParaRPr lang="sv-SE" sz="29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ED299C-7BF6-37F8-A338-03D858304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781" y="2021417"/>
            <a:ext cx="8241163" cy="3584585"/>
          </a:xfrm>
        </p:spPr>
        <p:txBody>
          <a:bodyPr vert="horz" lIns="0" tIns="0" rIns="0" bIns="0" rtlCol="0" anchor="t">
            <a:noAutofit/>
          </a:bodyPr>
          <a:lstStyle>
            <a:defPPr>
              <a:defRPr lang="sv-SE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sv-SE" sz="2000" dirty="0"/>
              <a:t>Vid behov av att lägga till, ändra eller ta bort behörighet kontakta: </a:t>
            </a:r>
          </a:p>
          <a:p>
            <a:pPr indent="0">
              <a:buNone/>
            </a:pPr>
            <a:endParaRPr lang="sv-SE" dirty="0"/>
          </a:p>
          <a:p>
            <a:endParaRPr lang="sv-SE" dirty="0"/>
          </a:p>
          <a:p>
            <a:pPr lvl="1" indent="0">
              <a:buNone/>
            </a:pPr>
            <a:endParaRPr lang="sv-SE" dirty="0">
              <a:highlight>
                <a:srgbClr val="FFFFFF"/>
              </a:highlight>
            </a:endParaRPr>
          </a:p>
          <a:p>
            <a:endParaRPr lang="sv-SE" sz="29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C535229-6EF7-E201-D5A9-E903E0366DE8}"/>
              </a:ext>
            </a:extLst>
          </p:cNvPr>
          <p:cNvSpPr txBox="1"/>
          <p:nvPr/>
        </p:nvSpPr>
        <p:spPr>
          <a:xfrm>
            <a:off x="3820496" y="286145"/>
            <a:ext cx="5553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FF0000"/>
                </a:solidFill>
              </a:rPr>
              <a:t>Anpassa sidan till er kommun</a:t>
            </a:r>
          </a:p>
        </p:txBody>
      </p:sp>
      <p:grpSp>
        <p:nvGrpSpPr>
          <p:cNvPr id="13" name="Grupp 12">
            <a:extLst>
              <a:ext uri="{FF2B5EF4-FFF2-40B4-BE49-F238E27FC236}">
                <a16:creationId xmlns:a16="http://schemas.microsoft.com/office/drawing/2014/main" id="{51D2AAF3-E521-B82B-640A-EB81DF0DB55B}"/>
              </a:ext>
            </a:extLst>
          </p:cNvPr>
          <p:cNvGrpSpPr/>
          <p:nvPr/>
        </p:nvGrpSpPr>
        <p:grpSpPr>
          <a:xfrm>
            <a:off x="9314365" y="1642272"/>
            <a:ext cx="1942455" cy="1853425"/>
            <a:chOff x="8476165" y="3479663"/>
            <a:chExt cx="1942455" cy="1853425"/>
          </a:xfrm>
        </p:grpSpPr>
        <p:sp>
          <p:nvSpPr>
            <p:cNvPr id="10" name="Ellips 9">
              <a:extLst>
                <a:ext uri="{FF2B5EF4-FFF2-40B4-BE49-F238E27FC236}">
                  <a16:creationId xmlns:a16="http://schemas.microsoft.com/office/drawing/2014/main" id="{9E441DB5-713F-0702-9F2A-C32EEC1B8A72}"/>
                </a:ext>
              </a:extLst>
            </p:cNvPr>
            <p:cNvSpPr/>
            <p:nvPr/>
          </p:nvSpPr>
          <p:spPr>
            <a:xfrm>
              <a:off x="8476165" y="3479663"/>
              <a:ext cx="1942455" cy="1853425"/>
            </a:xfrm>
            <a:prstGeom prst="ellipse">
              <a:avLst/>
            </a:pr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pic>
          <p:nvPicPr>
            <p:cNvPr id="8" name="Bild 7" descr="Lista kontur">
              <a:extLst>
                <a:ext uri="{FF2B5EF4-FFF2-40B4-BE49-F238E27FC236}">
                  <a16:creationId xmlns:a16="http://schemas.microsoft.com/office/drawing/2014/main" id="{03EE148F-B5DC-44C5-B77D-30E0092076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64792" y="3916845"/>
              <a:ext cx="986892" cy="9868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9033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76CB1D-AA91-8B19-276A-E56405F61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2" y="1125680"/>
            <a:ext cx="7522475" cy="789748"/>
          </a:xfrm>
        </p:spPr>
        <p:txBody>
          <a:bodyPr>
            <a:normAutofit/>
          </a:bodyPr>
          <a:lstStyle>
            <a:defPPr>
              <a:defRPr lang="sv-SE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900" dirty="0">
                <a:latin typeface="+mj-lt"/>
                <a:ea typeface="+mj-ea"/>
                <a:cs typeface="+mj-cs"/>
              </a:rPr>
              <a:t>Utbildning och Support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ED299C-7BF6-37F8-A338-03D858304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3" y="2147735"/>
            <a:ext cx="8119242" cy="3584585"/>
          </a:xfrm>
        </p:spPr>
        <p:txBody>
          <a:bodyPr vert="horz" lIns="0" tIns="0" rIns="0" bIns="0" rtlCol="0" anchor="t">
            <a:noAutofit/>
          </a:bodyPr>
          <a:lstStyle>
            <a:defPPr>
              <a:defRPr lang="sv-SE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sv-SE" sz="2000" dirty="0" err="1"/>
              <a:t>Superusers</a:t>
            </a:r>
            <a:r>
              <a:rPr lang="sv-SE" sz="2000" dirty="0"/>
              <a:t> ansvarar för att introducera, utbilda och ge support till dig som använder systemet. Vid behov av stöd från </a:t>
            </a:r>
            <a:r>
              <a:rPr lang="sv-SE" sz="2000" dirty="0" err="1"/>
              <a:t>superuser</a:t>
            </a:r>
            <a:r>
              <a:rPr lang="sv-SE" sz="2000" dirty="0"/>
              <a:t> kontakta:</a:t>
            </a:r>
          </a:p>
          <a:p>
            <a:pPr indent="0">
              <a:buNone/>
            </a:pPr>
            <a:endParaRPr lang="sv-SE" dirty="0"/>
          </a:p>
          <a:p>
            <a:endParaRPr lang="sv-SE" dirty="0"/>
          </a:p>
          <a:p>
            <a:pPr lvl="1" indent="0">
              <a:buNone/>
            </a:pPr>
            <a:endParaRPr lang="sv-SE" dirty="0">
              <a:highlight>
                <a:srgbClr val="FFFFFF"/>
              </a:highlight>
            </a:endParaRPr>
          </a:p>
          <a:p>
            <a:endParaRPr lang="sv-SE" sz="2900" dirty="0">
              <a:latin typeface="+mj-lt"/>
              <a:ea typeface="+mj-ea"/>
              <a:cs typeface="+mj-cs"/>
            </a:endParaRP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1D7A1E8-0549-CACA-B360-B140632FD83F}"/>
              </a:ext>
            </a:extLst>
          </p:cNvPr>
          <p:cNvGrpSpPr/>
          <p:nvPr/>
        </p:nvGrpSpPr>
        <p:grpSpPr>
          <a:xfrm>
            <a:off x="9455793" y="1915428"/>
            <a:ext cx="1942455" cy="1853425"/>
            <a:chOff x="6954600" y="3099613"/>
            <a:chExt cx="1303875" cy="1303875"/>
          </a:xfrm>
        </p:grpSpPr>
        <p:sp>
          <p:nvSpPr>
            <p:cNvPr id="12" name="Ellips 11">
              <a:extLst>
                <a:ext uri="{FF2B5EF4-FFF2-40B4-BE49-F238E27FC236}">
                  <a16:creationId xmlns:a16="http://schemas.microsoft.com/office/drawing/2014/main" id="{698935E1-FD92-A0A7-8D1D-212AA9E75DC7}"/>
                </a:ext>
              </a:extLst>
            </p:cNvPr>
            <p:cNvSpPr/>
            <p:nvPr/>
          </p:nvSpPr>
          <p:spPr>
            <a:xfrm>
              <a:off x="6954600" y="3099613"/>
              <a:ext cx="1303875" cy="1303875"/>
            </a:xfrm>
            <a:prstGeom prst="ellipse">
              <a:avLst/>
            </a:pr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pic>
          <p:nvPicPr>
            <p:cNvPr id="5" name="Bild 4" descr="Frågor kontur">
              <a:extLst>
                <a:ext uri="{FF2B5EF4-FFF2-40B4-BE49-F238E27FC236}">
                  <a16:creationId xmlns:a16="http://schemas.microsoft.com/office/drawing/2014/main" id="{CB6AF4F7-FFEC-972D-E73C-DD1F7DFD0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49338" y="3261800"/>
              <a:ext cx="914400" cy="914400"/>
            </a:xfrm>
            <a:prstGeom prst="rect">
              <a:avLst/>
            </a:prstGeom>
          </p:spPr>
        </p:pic>
      </p:grpSp>
      <p:sp>
        <p:nvSpPr>
          <p:cNvPr id="6" name="textruta 5">
            <a:extLst>
              <a:ext uri="{FF2B5EF4-FFF2-40B4-BE49-F238E27FC236}">
                <a16:creationId xmlns:a16="http://schemas.microsoft.com/office/drawing/2014/main" id="{4C535229-6EF7-E201-D5A9-E903E0366DE8}"/>
              </a:ext>
            </a:extLst>
          </p:cNvPr>
          <p:cNvSpPr txBox="1"/>
          <p:nvPr/>
        </p:nvSpPr>
        <p:spPr>
          <a:xfrm>
            <a:off x="3974500" y="552011"/>
            <a:ext cx="5553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FF0000"/>
                </a:solidFill>
              </a:rPr>
              <a:t>Anpassa sidan till er kommun</a:t>
            </a:r>
          </a:p>
        </p:txBody>
      </p:sp>
    </p:spTree>
    <p:extLst>
      <p:ext uri="{BB962C8B-B14F-4D97-AF65-F5344CB8AC3E}">
        <p14:creationId xmlns:p14="http://schemas.microsoft.com/office/powerpoint/2010/main" val="1005505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94804A-C220-F0A2-EA88-C57C13246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1" y="1233578"/>
            <a:ext cx="6040185" cy="710726"/>
          </a:xfrm>
        </p:spPr>
        <p:txBody>
          <a:bodyPr/>
          <a:lstStyle/>
          <a:p>
            <a:r>
              <a:rPr lang="sv-SE" dirty="0"/>
              <a:t>Spärrhantering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B3936D-99F3-0AB6-60F0-1D74DF0CD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2" y="2614084"/>
            <a:ext cx="5454648" cy="3010339"/>
          </a:xfrm>
        </p:spPr>
        <p:txBody>
          <a:bodyPr/>
          <a:lstStyle/>
          <a:p>
            <a:pPr marL="60319" lvl="1" indent="0">
              <a:spcBef>
                <a:spcPts val="800"/>
              </a:spcBef>
              <a:buNone/>
            </a:pPr>
            <a:r>
              <a:rPr lang="sv-SE" sz="2000" dirty="0"/>
              <a:t>Spärrhantering i kommunen hanteras via: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1E0E514-D888-A75B-8E7A-4D3277FF1614}"/>
              </a:ext>
            </a:extLst>
          </p:cNvPr>
          <p:cNvSpPr txBox="1"/>
          <p:nvPr/>
        </p:nvSpPr>
        <p:spPr>
          <a:xfrm>
            <a:off x="3974500" y="552011"/>
            <a:ext cx="5553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FF0000"/>
                </a:solidFill>
              </a:rPr>
              <a:t>Anpassa sidan till er kommun</a:t>
            </a:r>
          </a:p>
        </p:txBody>
      </p:sp>
      <p:sp>
        <p:nvSpPr>
          <p:cNvPr id="7" name="AutoShape 2" descr="Kundrecension kontur">
            <a:extLst>
              <a:ext uri="{FF2B5EF4-FFF2-40B4-BE49-F238E27FC236}">
                <a16:creationId xmlns:a16="http://schemas.microsoft.com/office/drawing/2014/main" id="{F53E4630-E2B2-7C89-198E-3B3D887D62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B6D0CB0D-3D8D-DC5D-A85B-D865CF28140D}"/>
              </a:ext>
            </a:extLst>
          </p:cNvPr>
          <p:cNvGrpSpPr/>
          <p:nvPr/>
        </p:nvGrpSpPr>
        <p:grpSpPr>
          <a:xfrm>
            <a:off x="9026499" y="2142066"/>
            <a:ext cx="1942455" cy="1853425"/>
            <a:chOff x="8476165" y="3479663"/>
            <a:chExt cx="1942455" cy="1853425"/>
          </a:xfrm>
        </p:grpSpPr>
        <p:sp>
          <p:nvSpPr>
            <p:cNvPr id="9" name="Ellips 8">
              <a:extLst>
                <a:ext uri="{FF2B5EF4-FFF2-40B4-BE49-F238E27FC236}">
                  <a16:creationId xmlns:a16="http://schemas.microsoft.com/office/drawing/2014/main" id="{A09E5D47-B8D0-2BE4-F05B-BE154A0EEEDC}"/>
                </a:ext>
              </a:extLst>
            </p:cNvPr>
            <p:cNvSpPr/>
            <p:nvPr/>
          </p:nvSpPr>
          <p:spPr>
            <a:xfrm>
              <a:off x="8476165" y="3479663"/>
              <a:ext cx="1942455" cy="1853425"/>
            </a:xfrm>
            <a:prstGeom prst="ellipse">
              <a:avLst/>
            </a:pr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pic>
          <p:nvPicPr>
            <p:cNvPr id="10" name="Bild 9" descr="Lista kontur">
              <a:extLst>
                <a:ext uri="{FF2B5EF4-FFF2-40B4-BE49-F238E27FC236}">
                  <a16:creationId xmlns:a16="http://schemas.microsoft.com/office/drawing/2014/main" id="{F7B4F814-4A44-A527-F7BD-66D3C815E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64792" y="3916845"/>
              <a:ext cx="986892" cy="9868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3117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94804A-C220-F0A2-EA88-C57C13246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1" y="1233578"/>
            <a:ext cx="6040185" cy="710726"/>
          </a:xfrm>
        </p:spPr>
        <p:txBody>
          <a:bodyPr/>
          <a:lstStyle/>
          <a:p>
            <a:r>
              <a:rPr lang="sv-SE" dirty="0"/>
              <a:t>Övrigt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B3936D-99F3-0AB6-60F0-1D74DF0CD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2" y="2614084"/>
            <a:ext cx="5454648" cy="3010339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1E0E514-D888-A75B-8E7A-4D3277FF1614}"/>
              </a:ext>
            </a:extLst>
          </p:cNvPr>
          <p:cNvSpPr txBox="1"/>
          <p:nvPr/>
        </p:nvSpPr>
        <p:spPr>
          <a:xfrm>
            <a:off x="3974500" y="552011"/>
            <a:ext cx="5553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FF0000"/>
                </a:solidFill>
              </a:rPr>
              <a:t>Anpassa sidan till er kommun</a:t>
            </a:r>
          </a:p>
        </p:txBody>
      </p:sp>
      <p:sp>
        <p:nvSpPr>
          <p:cNvPr id="7" name="AutoShape 2" descr="Kundrecension kontur">
            <a:extLst>
              <a:ext uri="{FF2B5EF4-FFF2-40B4-BE49-F238E27FC236}">
                <a16:creationId xmlns:a16="http://schemas.microsoft.com/office/drawing/2014/main" id="{F53E4630-E2B2-7C89-198E-3B3D887D62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B6D0CB0D-3D8D-DC5D-A85B-D865CF28140D}"/>
              </a:ext>
            </a:extLst>
          </p:cNvPr>
          <p:cNvGrpSpPr/>
          <p:nvPr/>
        </p:nvGrpSpPr>
        <p:grpSpPr>
          <a:xfrm>
            <a:off x="9026499" y="2142066"/>
            <a:ext cx="1942455" cy="1853425"/>
            <a:chOff x="8476165" y="3479663"/>
            <a:chExt cx="1942455" cy="1853425"/>
          </a:xfrm>
        </p:grpSpPr>
        <p:sp>
          <p:nvSpPr>
            <p:cNvPr id="9" name="Ellips 8">
              <a:extLst>
                <a:ext uri="{FF2B5EF4-FFF2-40B4-BE49-F238E27FC236}">
                  <a16:creationId xmlns:a16="http://schemas.microsoft.com/office/drawing/2014/main" id="{A09E5D47-B8D0-2BE4-F05B-BE154A0EEEDC}"/>
                </a:ext>
              </a:extLst>
            </p:cNvPr>
            <p:cNvSpPr/>
            <p:nvPr/>
          </p:nvSpPr>
          <p:spPr>
            <a:xfrm>
              <a:off x="8476165" y="3479663"/>
              <a:ext cx="1942455" cy="1853425"/>
            </a:xfrm>
            <a:prstGeom prst="ellipse">
              <a:avLst/>
            </a:pr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pic>
          <p:nvPicPr>
            <p:cNvPr id="10" name="Bild 9" descr="Lista kontur">
              <a:extLst>
                <a:ext uri="{FF2B5EF4-FFF2-40B4-BE49-F238E27FC236}">
                  <a16:creationId xmlns:a16="http://schemas.microsoft.com/office/drawing/2014/main" id="{F7B4F814-4A44-A527-F7BD-66D3C815E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64792" y="3916845"/>
              <a:ext cx="986892" cy="9868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439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F5D7CA-A1AF-9673-D445-A400D5985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2833" y="1501199"/>
            <a:ext cx="8166336" cy="1470025"/>
          </a:xfrm>
        </p:spPr>
        <p:txBody>
          <a:bodyPr>
            <a:noAutofit/>
          </a:bodyPr>
          <a:lstStyle>
            <a:defPPr>
              <a:defRPr lang="sv-SE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733" dirty="0"/>
              <a:t>Vaccination i samverkan kommun och vårdcentral, MittVaccin Journal 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46BF8D9-AAE9-C294-A2D3-10BB47B5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2833" y="3290630"/>
            <a:ext cx="8166336" cy="933033"/>
          </a:xfrm>
        </p:spPr>
        <p:txBody>
          <a:bodyPr/>
          <a:lstStyle>
            <a:defPPr>
              <a:defRPr lang="sv-SE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/>
              <a:t>Utbildning slutanvändare kommun </a:t>
            </a:r>
          </a:p>
          <a:p>
            <a:pPr algn="ctr"/>
            <a:r>
              <a:rPr lang="sv-SE" dirty="0"/>
              <a:t>Hösten 2025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50A8A27-AAC6-C81C-1AE4-33BA61851BC7}"/>
              </a:ext>
            </a:extLst>
          </p:cNvPr>
          <p:cNvSpPr txBox="1"/>
          <p:nvPr/>
        </p:nvSpPr>
        <p:spPr>
          <a:xfrm>
            <a:off x="6515100" y="305191"/>
            <a:ext cx="43745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800" b="1" dirty="0">
                <a:solidFill>
                  <a:srgbClr val="FF0000"/>
                </a:solidFill>
              </a:rPr>
              <a:t>Anpassa bildspelet till er kommun</a:t>
            </a:r>
          </a:p>
        </p:txBody>
      </p:sp>
    </p:spTree>
    <p:extLst>
      <p:ext uri="{BB962C8B-B14F-4D97-AF65-F5344CB8AC3E}">
        <p14:creationId xmlns:p14="http://schemas.microsoft.com/office/powerpoint/2010/main" val="356565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A9C8DE45-E39B-F474-4563-0FF1B749B18E}"/>
              </a:ext>
            </a:extLst>
          </p:cNvPr>
          <p:cNvSpPr/>
          <p:nvPr/>
        </p:nvSpPr>
        <p:spPr>
          <a:xfrm>
            <a:off x="650078" y="2449687"/>
            <a:ext cx="7849092" cy="38043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sv-SE" sz="2667" err="1">
              <a:solidFill>
                <a:prstClr val="white"/>
              </a:solidFill>
              <a:latin typeface="Arial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9B85B31-63F1-B5D9-F133-C41F72B8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78" y="1064415"/>
            <a:ext cx="8533128" cy="1004435"/>
          </a:xfrm>
        </p:spPr>
        <p:txBody>
          <a:bodyPr>
            <a:normAutofit fontScale="90000"/>
          </a:bodyPr>
          <a:lstStyle/>
          <a:p>
            <a:r>
              <a:rPr lang="sv-SE" sz="2700" dirty="0"/>
              <a:t>Breddinförande </a:t>
            </a:r>
            <a:br>
              <a:rPr lang="sv-SE" dirty="0"/>
            </a:br>
            <a:r>
              <a:rPr lang="sv-SE" dirty="0"/>
              <a:t>Vaccinationer i samverkan MittVaccin Journal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B52AF62-776E-84BC-995A-CACBC6857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696" y="2306170"/>
            <a:ext cx="7129883" cy="3562868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endParaRPr lang="sv-SE" sz="2133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sv-SE" sz="2133" b="1" dirty="0">
                <a:solidFill>
                  <a:srgbClr val="000000"/>
                </a:solidFill>
                <a:latin typeface="Arial"/>
                <a:cs typeface="Arial"/>
              </a:rPr>
              <a:t>Samverkan - så som idag</a:t>
            </a:r>
            <a:endParaRPr lang="sv-SE" dirty="0">
              <a:cs typeface="Arial"/>
            </a:endParaRPr>
          </a:p>
          <a:p>
            <a:pPr marL="0" indent="0" fontAlgn="base">
              <a:buNone/>
            </a:pPr>
            <a:r>
              <a:rPr lang="sv-SE" sz="2133" dirty="0">
                <a:solidFill>
                  <a:srgbClr val="000000"/>
                </a:solidFill>
                <a:latin typeface="Arial"/>
                <a:cs typeface="Arial"/>
              </a:rPr>
              <a:t>Kommunerna ordinerar vaccin då det är möjligt och utöver det ansvarar regionen för att ordinera för patientgruppen.</a:t>
            </a:r>
          </a:p>
          <a:p>
            <a:pPr marL="0" indent="0" fontAlgn="base">
              <a:buNone/>
            </a:pPr>
            <a:r>
              <a:rPr lang="sv-SE" sz="2133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sv-SE" sz="2133" b="1" i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fontAlgn="base">
              <a:buNone/>
            </a:pPr>
            <a:r>
              <a:rPr lang="sv-SE" sz="2133" b="1" dirty="0">
                <a:solidFill>
                  <a:srgbClr val="000000"/>
                </a:solidFill>
                <a:latin typeface="Arial"/>
                <a:cs typeface="Arial"/>
              </a:rPr>
              <a:t>Nytt - Vaccinationsprocessen sker i MittVaccin Journal 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sv-SE" sz="2133" dirty="0">
                <a:solidFill>
                  <a:srgbClr val="000000"/>
                </a:solidFill>
                <a:latin typeface="Arial"/>
                <a:cs typeface="Arial"/>
              </a:rPr>
              <a:t>Dvs registrering av hälsodeklarationer, ordinationer samt given vaccination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sv-SE" sz="2133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</a:rPr>
              <a:t>Separat Vaccinationslista som stöd</a:t>
            </a:r>
          </a:p>
        </p:txBody>
      </p:sp>
      <p:sp>
        <p:nvSpPr>
          <p:cNvPr id="3" name="Platshållare för innehåll 6">
            <a:extLst>
              <a:ext uri="{FF2B5EF4-FFF2-40B4-BE49-F238E27FC236}">
                <a16:creationId xmlns:a16="http://schemas.microsoft.com/office/drawing/2014/main" id="{4B17BA6A-A8D0-6702-3D87-FFA9DB7882E1}"/>
              </a:ext>
            </a:extLst>
          </p:cNvPr>
          <p:cNvSpPr txBox="1">
            <a:spLocks/>
          </p:cNvSpPr>
          <p:nvPr/>
        </p:nvSpPr>
        <p:spPr>
          <a:xfrm>
            <a:off x="7893269" y="2276684"/>
            <a:ext cx="5230128" cy="257602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1294" indent="-241294" defTabSz="1219170" fontAlgn="base">
              <a:spcBef>
                <a:spcPts val="800"/>
              </a:spcBef>
            </a:pPr>
            <a:endParaRPr lang="sv-SE" sz="213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219170" fontAlgn="base">
              <a:spcBef>
                <a:spcPts val="800"/>
              </a:spcBef>
              <a:buNone/>
            </a:pPr>
            <a:endParaRPr lang="sv-SE" sz="21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E3A5EEA6-6F46-F90E-AB36-31CF140AB1A4}"/>
              </a:ext>
            </a:extLst>
          </p:cNvPr>
          <p:cNvSpPr/>
          <p:nvPr/>
        </p:nvSpPr>
        <p:spPr>
          <a:xfrm>
            <a:off x="8935899" y="2438396"/>
            <a:ext cx="2903965" cy="18978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base"/>
            <a:endParaRPr lang="sv-SE" sz="1733" dirty="0">
              <a:solidFill>
                <a:srgbClr val="000000"/>
              </a:solidFill>
              <a:latin typeface="Arial"/>
              <a:cs typeface="Arial"/>
            </a:endParaRPr>
          </a:p>
          <a:p>
            <a:pPr defTabSz="1219170" fontAlgn="base"/>
            <a:r>
              <a:rPr lang="sv-SE" sz="1733" dirty="0">
                <a:solidFill>
                  <a:srgbClr val="000000"/>
                </a:solidFill>
                <a:latin typeface="Arial"/>
                <a:cs typeface="Arial"/>
              </a:rPr>
              <a:t>Omfattar patienter inom: </a:t>
            </a:r>
          </a:p>
          <a:p>
            <a:pPr marL="228594" indent="-228594" defTabSz="1219170" fontAlgn="base">
              <a:buFont typeface="Arial" panose="020B0604020202020204" pitchFamily="34" charset="0"/>
              <a:buChar char="•"/>
            </a:pPr>
            <a:r>
              <a:rPr lang="sv-SE" sz="1733" dirty="0">
                <a:solidFill>
                  <a:srgbClr val="000000"/>
                </a:solidFill>
                <a:latin typeface="Arial"/>
                <a:cs typeface="Arial"/>
              </a:rPr>
              <a:t>SÄBO</a:t>
            </a:r>
          </a:p>
          <a:p>
            <a:pPr marL="228594" indent="-228594" defTabSz="1219170" fontAlgn="base">
              <a:buFont typeface="Arial" panose="020B0604020202020204" pitchFamily="34" charset="0"/>
              <a:buChar char="•"/>
            </a:pPr>
            <a:r>
              <a:rPr lang="sv-SE" sz="1733" dirty="0">
                <a:solidFill>
                  <a:srgbClr val="000000"/>
                </a:solidFill>
                <a:latin typeface="Arial"/>
                <a:cs typeface="Arial"/>
              </a:rPr>
              <a:t>Kommunal hälso- och sjukvård</a:t>
            </a:r>
          </a:p>
          <a:p>
            <a:pPr marL="228594" indent="-228594" defTabSz="1219170" fontAlgn="base">
              <a:buFont typeface="Arial" panose="020B0604020202020204" pitchFamily="34" charset="0"/>
              <a:buChar char="•"/>
            </a:pPr>
            <a:r>
              <a:rPr lang="sv-SE" sz="1733" dirty="0">
                <a:solidFill>
                  <a:srgbClr val="000000"/>
                </a:solidFill>
                <a:latin typeface="Arial"/>
                <a:cs typeface="Arial"/>
              </a:rPr>
              <a:t>Funktionsstöd/ LSS</a:t>
            </a:r>
          </a:p>
          <a:p>
            <a:pPr defTabSz="1219170"/>
            <a:endParaRPr lang="sv-SE" sz="2667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EFE5A914-48ED-7D9D-D5A4-E89B571FA53A}"/>
              </a:ext>
            </a:extLst>
          </p:cNvPr>
          <p:cNvSpPr/>
          <p:nvPr/>
        </p:nvSpPr>
        <p:spPr>
          <a:xfrm>
            <a:off x="8229600" y="2599919"/>
            <a:ext cx="3436219" cy="20779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  <a:cs typeface="Arial"/>
              </a:rPr>
              <a:t>Förutsätter följsamhet till rutiner och korrekt registrering i MittVaccin Journal </a:t>
            </a:r>
            <a:endParaRPr lang="sv-SE" sz="36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82E8DCC-7569-448B-4F4A-CD09CBD1E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1" y="912081"/>
            <a:ext cx="8491675" cy="1356783"/>
          </a:xfrm>
        </p:spPr>
        <p:txBody>
          <a:bodyPr>
            <a:normAutofit/>
          </a:bodyPr>
          <a:lstStyle/>
          <a:p>
            <a:r>
              <a:rPr lang="sv-SE" dirty="0"/>
              <a:t>Nyttor som nås genom att samverka via MittVaccin Journal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E11E91-1146-5E7D-1C84-E698513FD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3" y="2599919"/>
            <a:ext cx="6978647" cy="3651008"/>
          </a:xfr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sv-SE" sz="1800" dirty="0"/>
              <a:t>Heltäckande och tillförlitlig bild av vaccinationstäckningen, förbättrad och förfinad statistik</a:t>
            </a:r>
            <a:endParaRPr lang="sv-SE" sz="1800" dirty="0">
              <a:cs typeface="Arial"/>
            </a:endParaRPr>
          </a:p>
          <a:p>
            <a:pPr lvl="0"/>
            <a:r>
              <a:rPr lang="sv-SE" sz="1800" dirty="0"/>
              <a:t>Ökad patientsäkerhet genom tillgång till information mellan vårdgivare</a:t>
            </a:r>
            <a:endParaRPr lang="sv-SE" sz="1800" dirty="0">
              <a:cs typeface="Arial"/>
            </a:endParaRPr>
          </a:p>
          <a:p>
            <a:r>
              <a:rPr lang="sv-SE" sz="1800" dirty="0"/>
              <a:t>Minskade ledtider i vaccinationsprocessen och ökad informationssäkerhet i jämförelse med pappersblanketter</a:t>
            </a:r>
            <a:endParaRPr lang="sv-SE" sz="1800" dirty="0">
              <a:cs typeface="Arial"/>
            </a:endParaRPr>
          </a:p>
          <a:p>
            <a:r>
              <a:rPr lang="sv-SE" sz="1800" dirty="0"/>
              <a:t>Ger invånaren enkel tillgång till information om givna vaccinationer via Journalen 1177</a:t>
            </a:r>
            <a:endParaRPr lang="sv-SE" sz="1800" dirty="0">
              <a:cs typeface="Arial"/>
            </a:endParaRPr>
          </a:p>
          <a:p>
            <a:r>
              <a:rPr lang="sv-SE" sz="1800" dirty="0"/>
              <a:t>Automatisk rapportering till Nationella vaccinationsregistret (NVR) när det krävs. Pappersblanketter behöver inte skickas till regionen för efterregistrering</a:t>
            </a:r>
          </a:p>
          <a:p>
            <a:pPr marL="0" indent="0">
              <a:buNone/>
            </a:pPr>
            <a:endParaRPr lang="sv-SE" b="1" dirty="0">
              <a:cs typeface="Arial"/>
            </a:endParaRPr>
          </a:p>
          <a:p>
            <a:pPr lvl="0">
              <a:lnSpc>
                <a:spcPct val="107000"/>
              </a:lnSpc>
            </a:pPr>
            <a:endParaRPr lang="sv-SE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442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192AB0-1AA4-A73E-3000-D5F023E0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/>
              <a:t>Vårdgivarwebb</a:t>
            </a:r>
            <a:br>
              <a:rPr lang="sv-SE"/>
            </a:br>
            <a:r>
              <a:rPr lang="sv-SE"/>
              <a:t>MittVaccin Journal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C7DD25-0118-C1CD-C0DF-DB5E7D7A1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3" y="2614084"/>
            <a:ext cx="5354287" cy="301033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Här finns information om </a:t>
            </a:r>
          </a:p>
          <a:p>
            <a:r>
              <a:rPr lang="sv-SE" dirty="0"/>
              <a:t>Inloggningslänk</a:t>
            </a:r>
          </a:p>
          <a:p>
            <a:r>
              <a:rPr lang="sv-SE" dirty="0"/>
              <a:t>Rutin + vaccinationslista</a:t>
            </a:r>
          </a:p>
          <a:p>
            <a:r>
              <a:rPr lang="sv-SE" dirty="0"/>
              <a:t>Utbildningsfilm </a:t>
            </a:r>
          </a:p>
          <a:p>
            <a:r>
              <a:rPr lang="sv-SE" dirty="0"/>
              <a:t>Reservrutiner</a:t>
            </a:r>
          </a:p>
          <a:p>
            <a:r>
              <a:rPr lang="sv-SE" dirty="0"/>
              <a:t>Länkar - info om vaccinationer </a:t>
            </a:r>
          </a:p>
          <a:p>
            <a:endParaRPr lang="sv-SE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E8612FFF-22D1-1A5C-5A91-980CA0435E26}"/>
              </a:ext>
            </a:extLst>
          </p:cNvPr>
          <p:cNvSpPr txBox="1"/>
          <p:nvPr/>
        </p:nvSpPr>
        <p:spPr>
          <a:xfrm>
            <a:off x="626915" y="5911775"/>
            <a:ext cx="6598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/>
            <a:r>
              <a:rPr lang="sv-SE" sz="1400" dirty="0">
                <a:solidFill>
                  <a:prstClr val="black"/>
                </a:solidFill>
                <a:latin typeface="Arial"/>
                <a:hlinkClick r:id="rId2"/>
              </a:rPr>
              <a:t>https://vardgivare.</a:t>
            </a:r>
            <a:r>
              <a:rPr lang="sv-SE" sz="1600" dirty="0">
                <a:solidFill>
                  <a:prstClr val="black"/>
                </a:solidFill>
                <a:latin typeface="Arial"/>
                <a:hlinkClick r:id="rId2"/>
              </a:rPr>
              <a:t>regionorebrolan</a:t>
            </a:r>
            <a:r>
              <a:rPr lang="sv-SE" sz="1400" dirty="0">
                <a:solidFill>
                  <a:prstClr val="black"/>
                </a:solidFill>
                <a:latin typeface="Arial"/>
                <a:hlinkClick r:id="rId2"/>
              </a:rPr>
              <a:t>.se/sv/it-och-support/mitt-vaccin-journal/</a:t>
            </a:r>
            <a:endParaRPr lang="sv-SE" sz="14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B6BE434-E7B3-E279-123D-3F544CB023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457" t="7348" r="31114" b="158"/>
          <a:stretch/>
        </p:blipFill>
        <p:spPr>
          <a:xfrm>
            <a:off x="6169230" y="897548"/>
            <a:ext cx="4910447" cy="47839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0794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8DE23D-D82F-A6FB-6C4E-0A55B5716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3" y="1088103"/>
            <a:ext cx="6881964" cy="972804"/>
          </a:xfrm>
        </p:spPr>
        <p:txBody>
          <a:bodyPr>
            <a:normAutofit fontScale="90000"/>
          </a:bodyPr>
          <a:lstStyle/>
          <a:p>
            <a:r>
              <a:rPr lang="sv-SE" sz="3200" dirty="0"/>
              <a:t>Rutin - Vaccination i samverkan kommun och vårdcentral via MVJ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3FE48B-1EBE-05C4-4C8B-602EDFAF8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2" y="2248771"/>
            <a:ext cx="7045835" cy="4148752"/>
          </a:xfrm>
        </p:spPr>
        <p:txBody>
          <a:bodyPr/>
          <a:lstStyle/>
          <a:p>
            <a:pPr marL="0" indent="0">
              <a:buNone/>
            </a:pPr>
            <a:r>
              <a:rPr lang="sv-SE" sz="1867" dirty="0"/>
              <a:t>Rutinen innehåller övergripande beskrivningar av arbetssätt gällande vaccinationer i samverkan mellan kommunen och regionen men även specifik information om arbetsflöden i  MittVaccin Journal.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sv-SE" sz="1867" dirty="0"/>
              <a:t>Uppmärksamma särskilt avsnitt:</a:t>
            </a:r>
          </a:p>
          <a:p>
            <a:r>
              <a:rPr lang="sv-SE" sz="1867" dirty="0"/>
              <a:t>4 Förutsättningar </a:t>
            </a:r>
          </a:p>
          <a:p>
            <a:r>
              <a:rPr lang="sv-SE" sz="1867" dirty="0"/>
              <a:t>6 Roller i MittVaccin </a:t>
            </a:r>
          </a:p>
          <a:p>
            <a:r>
              <a:rPr lang="sv-SE" sz="1867" dirty="0"/>
              <a:t>7 Dokumentation av vaccination</a:t>
            </a:r>
          </a:p>
          <a:p>
            <a:r>
              <a:rPr lang="sv-SE" sz="1867" dirty="0"/>
              <a:t>8 Arbetssätt</a:t>
            </a:r>
          </a:p>
          <a:p>
            <a:pPr marL="0" indent="0">
              <a:buNone/>
            </a:pPr>
            <a:r>
              <a:rPr lang="sv-SE" sz="1867" dirty="0"/>
              <a:t>Samt bilaga - Vaccinationslista MittVaccin Journal             </a:t>
            </a:r>
          </a:p>
          <a:p>
            <a:endParaRPr lang="sv-SE" sz="2133" dirty="0"/>
          </a:p>
          <a:p>
            <a:endParaRPr lang="sv-SE" sz="2133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35B9EFE-7738-F873-7EF6-8DDBB7EB55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620" t="18220" r="36192" b="3525"/>
          <a:stretch/>
        </p:blipFill>
        <p:spPr>
          <a:xfrm>
            <a:off x="7839588" y="1148080"/>
            <a:ext cx="3558660" cy="50088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4915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AC74AD-24D5-3B2C-FC8F-F4843EEE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1" y="952121"/>
            <a:ext cx="6887209" cy="1356783"/>
          </a:xfrm>
        </p:spPr>
        <p:txBody>
          <a:bodyPr>
            <a:normAutofit/>
          </a:bodyPr>
          <a:lstStyle/>
          <a:p>
            <a:r>
              <a:rPr lang="sv-SE" dirty="0"/>
              <a:t>Lokala arbetssätt och samarbete med regionen gällande ordinationer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10722-D5FD-14AB-6D2D-B515C0B6A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2" y="2614084"/>
            <a:ext cx="6733204" cy="3558116"/>
          </a:xfrm>
        </p:spPr>
        <p:txBody>
          <a:bodyPr/>
          <a:lstStyle/>
          <a:p>
            <a:pPr marL="0" indent="0">
              <a:spcBef>
                <a:spcPts val="800"/>
              </a:spcBef>
              <a:buNone/>
            </a:pPr>
            <a:r>
              <a:rPr lang="sv-SE" dirty="0"/>
              <a:t>Lokalt arbetssätt för ordination mellan </a:t>
            </a:r>
            <a:r>
              <a:rPr lang="sv-SE" dirty="0">
                <a:solidFill>
                  <a:srgbClr val="FF0000"/>
                </a:solidFill>
              </a:rPr>
              <a:t>distriktssjuksköterska – sjuksköterska</a:t>
            </a:r>
          </a:p>
          <a:p>
            <a:pPr marL="0" indent="0">
              <a:spcBef>
                <a:spcPts val="800"/>
              </a:spcBef>
              <a:buNone/>
            </a:pPr>
            <a:endParaRPr lang="sv-SE" dirty="0">
              <a:solidFill>
                <a:srgbClr val="FF0000"/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sv-SE" dirty="0"/>
              <a:t>Behöver stämmas av med vårdcentralerna inför vaccinationsstart:</a:t>
            </a:r>
          </a:p>
          <a:p>
            <a:pPr>
              <a:spcBef>
                <a:spcPts val="800"/>
              </a:spcBef>
            </a:pPr>
            <a:r>
              <a:rPr lang="sv-SE" dirty="0"/>
              <a:t>Vilken volym</a:t>
            </a:r>
          </a:p>
          <a:p>
            <a:pPr>
              <a:spcBef>
                <a:spcPts val="800"/>
              </a:spcBef>
            </a:pPr>
            <a:r>
              <a:rPr lang="sv-SE" dirty="0"/>
              <a:t>Typ av vaccin</a:t>
            </a:r>
          </a:p>
          <a:p>
            <a:pPr>
              <a:spcBef>
                <a:spcPts val="800"/>
              </a:spcBef>
            </a:pPr>
            <a:r>
              <a:rPr lang="sv-SE" dirty="0"/>
              <a:t>Överlämning av Vaccinationslista och när ordinationer är klara</a:t>
            </a:r>
          </a:p>
          <a:p>
            <a:pPr marL="0" indent="0">
              <a:spcBef>
                <a:spcPts val="800"/>
              </a:spcBef>
              <a:buNone/>
            </a:pPr>
            <a:endParaRPr lang="sv-SE" sz="2200" dirty="0"/>
          </a:p>
          <a:p>
            <a:pPr marL="471582" lvl="2" indent="-230288">
              <a:spcBef>
                <a:spcPts val="800"/>
              </a:spcBef>
              <a:buFont typeface="Arial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A5F3475-4F26-0C2B-4042-19A24A498665}"/>
              </a:ext>
            </a:extLst>
          </p:cNvPr>
          <p:cNvSpPr txBox="1"/>
          <p:nvPr/>
        </p:nvSpPr>
        <p:spPr>
          <a:xfrm>
            <a:off x="3974500" y="552011"/>
            <a:ext cx="5553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FF0000"/>
                </a:solidFill>
              </a:rPr>
              <a:t>Anpassa sidan till er kommun</a:t>
            </a:r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36103481-AA56-3634-ADD4-23504A8A9A94}"/>
              </a:ext>
            </a:extLst>
          </p:cNvPr>
          <p:cNvGrpSpPr/>
          <p:nvPr/>
        </p:nvGrpSpPr>
        <p:grpSpPr>
          <a:xfrm>
            <a:off x="9026499" y="2142066"/>
            <a:ext cx="1942455" cy="1853425"/>
            <a:chOff x="8476165" y="3479663"/>
            <a:chExt cx="1942455" cy="1853425"/>
          </a:xfrm>
        </p:grpSpPr>
        <p:sp>
          <p:nvSpPr>
            <p:cNvPr id="9" name="Ellips 8">
              <a:extLst>
                <a:ext uri="{FF2B5EF4-FFF2-40B4-BE49-F238E27FC236}">
                  <a16:creationId xmlns:a16="http://schemas.microsoft.com/office/drawing/2014/main" id="{1837A604-39EE-E30F-8961-6946632D2243}"/>
                </a:ext>
              </a:extLst>
            </p:cNvPr>
            <p:cNvSpPr/>
            <p:nvPr/>
          </p:nvSpPr>
          <p:spPr>
            <a:xfrm>
              <a:off x="8476165" y="3479663"/>
              <a:ext cx="1942455" cy="1853425"/>
            </a:xfrm>
            <a:prstGeom prst="ellipse">
              <a:avLst/>
            </a:pr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pic>
          <p:nvPicPr>
            <p:cNvPr id="10" name="Bild 9" descr="Lista kontur">
              <a:extLst>
                <a:ext uri="{FF2B5EF4-FFF2-40B4-BE49-F238E27FC236}">
                  <a16:creationId xmlns:a16="http://schemas.microsoft.com/office/drawing/2014/main" id="{06772C18-37B3-D4F9-9CDF-14924D1B4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64792" y="3916845"/>
              <a:ext cx="986892" cy="9868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449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94804A-C220-F0A2-EA88-C57C13246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2" y="1416716"/>
            <a:ext cx="6040185" cy="710726"/>
          </a:xfrm>
        </p:spPr>
        <p:txBody>
          <a:bodyPr>
            <a:normAutofit fontScale="90000"/>
          </a:bodyPr>
          <a:lstStyle/>
          <a:p>
            <a:r>
              <a:rPr lang="sv-SE" dirty="0"/>
              <a:t>Dokumentation i kommunens journal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B3936D-99F3-0AB6-60F0-1D74DF0CD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1" y="2614084"/>
            <a:ext cx="6944781" cy="301033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MittVaccin Journal är en samlad vaccinationsjournal för patienten där både regionen och kommunen dokumenterar vaccinationer. Enligt ny rutin ska dokumentation i kommunens journal endast omfatta registrering KVÅ-kod. 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</a:rPr>
              <a:t>I kommunens journal dokumenteras </a:t>
            </a:r>
            <a:r>
              <a:rPr lang="sv-SE">
                <a:solidFill>
                  <a:srgbClr val="FF0000"/>
                </a:solidFill>
              </a:rPr>
              <a:t>KVÅ-kod såhär: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1E0E514-D888-A75B-8E7A-4D3277FF1614}"/>
              </a:ext>
            </a:extLst>
          </p:cNvPr>
          <p:cNvSpPr txBox="1"/>
          <p:nvPr/>
        </p:nvSpPr>
        <p:spPr>
          <a:xfrm>
            <a:off x="3974500" y="552011"/>
            <a:ext cx="5553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FF0000"/>
                </a:solidFill>
              </a:rPr>
              <a:t>Anpassa sidan till er kommun</a:t>
            </a:r>
          </a:p>
        </p:txBody>
      </p:sp>
      <p:sp>
        <p:nvSpPr>
          <p:cNvPr id="7" name="AutoShape 2" descr="Kundrecension kontur">
            <a:extLst>
              <a:ext uri="{FF2B5EF4-FFF2-40B4-BE49-F238E27FC236}">
                <a16:creationId xmlns:a16="http://schemas.microsoft.com/office/drawing/2014/main" id="{F53E4630-E2B2-7C89-198E-3B3D887D62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B6D0CB0D-3D8D-DC5D-A85B-D865CF28140D}"/>
              </a:ext>
            </a:extLst>
          </p:cNvPr>
          <p:cNvGrpSpPr/>
          <p:nvPr/>
        </p:nvGrpSpPr>
        <p:grpSpPr>
          <a:xfrm>
            <a:off x="9026499" y="2142066"/>
            <a:ext cx="1942455" cy="1853425"/>
            <a:chOff x="8476165" y="3479663"/>
            <a:chExt cx="1942455" cy="1853425"/>
          </a:xfrm>
        </p:grpSpPr>
        <p:sp>
          <p:nvSpPr>
            <p:cNvPr id="9" name="Ellips 8">
              <a:extLst>
                <a:ext uri="{FF2B5EF4-FFF2-40B4-BE49-F238E27FC236}">
                  <a16:creationId xmlns:a16="http://schemas.microsoft.com/office/drawing/2014/main" id="{A09E5D47-B8D0-2BE4-F05B-BE154A0EEEDC}"/>
                </a:ext>
              </a:extLst>
            </p:cNvPr>
            <p:cNvSpPr/>
            <p:nvPr/>
          </p:nvSpPr>
          <p:spPr>
            <a:xfrm>
              <a:off x="8476165" y="3479663"/>
              <a:ext cx="1942455" cy="1853425"/>
            </a:xfrm>
            <a:prstGeom prst="ellipse">
              <a:avLst/>
            </a:pr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pic>
          <p:nvPicPr>
            <p:cNvPr id="10" name="Bild 9" descr="Lista kontur">
              <a:extLst>
                <a:ext uri="{FF2B5EF4-FFF2-40B4-BE49-F238E27FC236}">
                  <a16:creationId xmlns:a16="http://schemas.microsoft.com/office/drawing/2014/main" id="{F7B4F814-4A44-A527-F7BD-66D3C815E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64792" y="3916845"/>
              <a:ext cx="986892" cy="9868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6190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740C74-182A-90BC-F0EB-74ADF6D7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1" y="1055804"/>
            <a:ext cx="7301094" cy="1356783"/>
          </a:xfrm>
        </p:spPr>
        <p:txBody>
          <a:bodyPr/>
          <a:lstStyle/>
          <a:p>
            <a:r>
              <a:rPr lang="sv-SE" dirty="0"/>
              <a:t>Tekniska möjligheter till uppkoppling på distans hos patient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BAEF64-DB31-0CAA-A200-DFA71C95C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929" y="2940244"/>
            <a:ext cx="6572249" cy="301033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För att nå nyttorna med att använda MittVaccin Journal är det önskvärt att registrering sker direkt i MittVaccin Journal i samband med hembesök. Undvik efterregistrering. </a:t>
            </a:r>
          </a:p>
          <a:p>
            <a:pPr marL="0" indent="0">
              <a:buNone/>
            </a:pPr>
            <a:r>
              <a:rPr lang="sv-SE" dirty="0"/>
              <a:t>Så här funkar uppkoppling på distans hos oss: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AD843F4-A262-5461-1385-D1ADFCBB0BAB}"/>
              </a:ext>
            </a:extLst>
          </p:cNvPr>
          <p:cNvSpPr txBox="1"/>
          <p:nvPr/>
        </p:nvSpPr>
        <p:spPr>
          <a:xfrm>
            <a:off x="3801245" y="385173"/>
            <a:ext cx="5553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FF0000"/>
                </a:solidFill>
              </a:rPr>
              <a:t>Anpassa sidan till er kommun</a:t>
            </a:r>
          </a:p>
        </p:txBody>
      </p:sp>
      <p:grpSp>
        <p:nvGrpSpPr>
          <p:cNvPr id="16" name="Grupp 15">
            <a:extLst>
              <a:ext uri="{FF2B5EF4-FFF2-40B4-BE49-F238E27FC236}">
                <a16:creationId xmlns:a16="http://schemas.microsoft.com/office/drawing/2014/main" id="{689B36E7-DE96-2B94-0748-116A0EFBA500}"/>
              </a:ext>
            </a:extLst>
          </p:cNvPr>
          <p:cNvGrpSpPr/>
          <p:nvPr/>
        </p:nvGrpSpPr>
        <p:grpSpPr>
          <a:xfrm>
            <a:off x="8923222" y="2412587"/>
            <a:ext cx="1942455" cy="1853425"/>
            <a:chOff x="9314364" y="952120"/>
            <a:chExt cx="1942455" cy="1853425"/>
          </a:xfrm>
        </p:grpSpPr>
        <p:sp>
          <p:nvSpPr>
            <p:cNvPr id="12" name="Ellips 11">
              <a:extLst>
                <a:ext uri="{FF2B5EF4-FFF2-40B4-BE49-F238E27FC236}">
                  <a16:creationId xmlns:a16="http://schemas.microsoft.com/office/drawing/2014/main" id="{26068564-51A3-D66A-5509-7EA246C8DCC9}"/>
                </a:ext>
              </a:extLst>
            </p:cNvPr>
            <p:cNvSpPr/>
            <p:nvPr/>
          </p:nvSpPr>
          <p:spPr>
            <a:xfrm>
              <a:off x="9314364" y="952120"/>
              <a:ext cx="1942455" cy="1853425"/>
            </a:xfrm>
            <a:prstGeom prst="ellipse">
              <a:avLst/>
            </a:pr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pic>
          <p:nvPicPr>
            <p:cNvPr id="15" name="Bild 14" descr="Molndata kontur">
              <a:extLst>
                <a:ext uri="{FF2B5EF4-FFF2-40B4-BE49-F238E27FC236}">
                  <a16:creationId xmlns:a16="http://schemas.microsoft.com/office/drawing/2014/main" id="{D37B16D8-48EC-4721-86B6-03D5BBF3A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790115" y="1383356"/>
              <a:ext cx="990954" cy="9909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834420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Örebro län - Rubriksidor/kapitelsidor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2B502B92-812E-4B4B-B5BC-1986D3C4054B}"/>
    </a:ext>
  </a:extLst>
</a:theme>
</file>

<file path=ppt/theme/theme2.xml><?xml version="1.0" encoding="utf-8"?>
<a:theme xmlns:a="http://schemas.openxmlformats.org/drawingml/2006/main" name="Region Örebro län - Bildlayouter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90AA7051-07A0-4038-AC21-2D2CECA6F2CC}"/>
    </a:ext>
  </a:extLst>
</a:theme>
</file>

<file path=ppt/theme/theme3.xml><?xml version="1.0" encoding="utf-8"?>
<a:theme xmlns:a="http://schemas.openxmlformats.org/drawingml/2006/main" name="Region Örebro län - Standardlayouter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121BA3D0-1451-4FCD-A8CE-77B01B839BDD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CB57EA7BED3924983C94920EFE83803" ma:contentTypeVersion="4" ma:contentTypeDescription="Skapa ett nytt dokument." ma:contentTypeScope="" ma:versionID="cdf98510370a4f02b91b69a25b4b9e53">
  <xsd:schema xmlns:xsd="http://www.w3.org/2001/XMLSchema" xmlns:xs="http://www.w3.org/2001/XMLSchema" xmlns:p="http://schemas.microsoft.com/office/2006/metadata/properties" xmlns:ns2="b53dfeb0-c1e8-451c-970e-9b2d324e1e29" targetNamespace="http://schemas.microsoft.com/office/2006/metadata/properties" ma:root="true" ma:fieldsID="42da10729174427cce9ee24a71641dcc" ns2:_="">
    <xsd:import namespace="b53dfeb0-c1e8-451c-970e-9b2d324e1e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dfeb0-c1e8-451c-970e-9b2d324e1e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223FBC-9F37-49A8-BBA4-07EF1DB55245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53dfeb0-c1e8-451c-970e-9b2d324e1e29"/>
  </ds:schemaRefs>
</ds:datastoreItem>
</file>

<file path=customXml/itemProps2.xml><?xml version="1.0" encoding="utf-8"?>
<ds:datastoreItem xmlns:ds="http://schemas.openxmlformats.org/officeDocument/2006/customXml" ds:itemID="{C7081DDB-E329-4EEA-B1AF-41B6AF4FDD34}">
  <ds:schemaRefs>
    <ds:schemaRef ds:uri="b53dfeb0-c1e8-451c-970e-9b2d324e1e2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3427146-D82F-4AD8-8019-F67BB2209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520</Words>
  <Application>Microsoft Office PowerPoint</Application>
  <PresentationFormat>Bredbild</PresentationFormat>
  <Paragraphs>84</Paragraphs>
  <Slides>13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Calibri</vt:lpstr>
      <vt:lpstr>Region Örebro län - Rubriksidor/kapitelsidor</vt:lpstr>
      <vt:lpstr>Region Örebro län - Bildlayouter</vt:lpstr>
      <vt:lpstr>Region Örebro län - Standardlayouter</vt:lpstr>
      <vt:lpstr>Om den här presentationen</vt:lpstr>
      <vt:lpstr>Vaccination i samverkan kommun och vårdcentral, MittVaccin Journal  </vt:lpstr>
      <vt:lpstr>Breddinförande  Vaccinationer i samverkan MittVaccin Journal</vt:lpstr>
      <vt:lpstr>Nyttor som nås genom att samverka via MittVaccin Journal </vt:lpstr>
      <vt:lpstr>Vårdgivarwebb MittVaccin Journal</vt:lpstr>
      <vt:lpstr>Rutin - Vaccination i samverkan kommun och vårdcentral via MVJ </vt:lpstr>
      <vt:lpstr>Lokala arbetssätt och samarbete med regionen gällande ordinationer</vt:lpstr>
      <vt:lpstr>Dokumentation i kommunens journal</vt:lpstr>
      <vt:lpstr>Tekniska möjligheter till uppkoppling på distans hos patient</vt:lpstr>
      <vt:lpstr>Behörigheter till MittVaccin Journal  </vt:lpstr>
      <vt:lpstr>Utbildning och Support</vt:lpstr>
      <vt:lpstr>Spärrhantering</vt:lpstr>
      <vt:lpstr>Övrigt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Tidslinje införande av MittVaccin Journal</dc:title>
  <dc:creator>Qwarngård Jens, Kommunikation HS</dc:creator>
  <cp:lastModifiedBy>Qwarngård Jens, Kommunikation HS</cp:lastModifiedBy>
  <cp:revision>6</cp:revision>
  <dcterms:created xsi:type="dcterms:W3CDTF">2025-08-26T09:04:00Z</dcterms:created>
  <dcterms:modified xsi:type="dcterms:W3CDTF">2025-09-02T07:58:26Z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0x0101003CB57EA7BED3924983C94920EFE83803</vt:lpwstr>
  </property>
  <property fmtid="{D5CDD505-2E9C-101B-9397-08002B2CF9AE}" pid="3" name="MSIP_Label_7a967b6a-3783-47cf-8fdb-0b1118f65e05_Enabled">
    <vt:lpwstr>true</vt:lpwstr>
  </property>
  <property fmtid="{D5CDD505-2E9C-101B-9397-08002B2CF9AE}" pid="4" name="MSIP_Label_7a967b6a-3783-47cf-8fdb-0b1118f65e05_SetDate">
    <vt:lpwstr>2025-08-26T09:04:09Z</vt:lpwstr>
  </property>
  <property fmtid="{D5CDD505-2E9C-101B-9397-08002B2CF9AE}" pid="5" name="MSIP_Label_7a967b6a-3783-47cf-8fdb-0b1118f65e05_Method">
    <vt:lpwstr>Standard</vt:lpwstr>
  </property>
  <property fmtid="{D5CDD505-2E9C-101B-9397-08002B2CF9AE}" pid="6" name="MSIP_Label_7a967b6a-3783-47cf-8fdb-0b1118f65e05_Name">
    <vt:lpwstr>NIVÅ K0</vt:lpwstr>
  </property>
  <property fmtid="{D5CDD505-2E9C-101B-9397-08002B2CF9AE}" pid="7" name="MSIP_Label_7a967b6a-3783-47cf-8fdb-0b1118f65e05_SiteId">
    <vt:lpwstr>aece5b19-8227-4c27-8218-1aea120ec062</vt:lpwstr>
  </property>
  <property fmtid="{D5CDD505-2E9C-101B-9397-08002B2CF9AE}" pid="8" name="MSIP_Label_7a967b6a-3783-47cf-8fdb-0b1118f65e05_ActionId">
    <vt:lpwstr>e6db0199-dfd5-4738-a9ab-199c04b90c4f</vt:lpwstr>
  </property>
  <property fmtid="{D5CDD505-2E9C-101B-9397-08002B2CF9AE}" pid="9" name="MSIP_Label_7a967b6a-3783-47cf-8fdb-0b1118f65e05_ContentBits">
    <vt:lpwstr>0</vt:lpwstr>
  </property>
  <property fmtid="{D5CDD505-2E9C-101B-9397-08002B2CF9AE}" pid="10" name="MSIP_Label_7a967b6a-3783-47cf-8fdb-0b1118f65e05_Tag">
    <vt:lpwstr>10, 3, 0, 2</vt:lpwstr>
  </property>
</Properties>
</file>