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  <p:sldMasterId id="2147483698" r:id="rId5"/>
  </p:sldMasterIdLst>
  <p:notesMasterIdLst>
    <p:notesMasterId r:id="rId14"/>
  </p:notesMasterIdLst>
  <p:sldIdLst>
    <p:sldId id="2147474394" r:id="rId6"/>
    <p:sldId id="2147474402" r:id="rId7"/>
    <p:sldId id="2147474405" r:id="rId8"/>
    <p:sldId id="2147474416" r:id="rId9"/>
    <p:sldId id="2147474407" r:id="rId10"/>
    <p:sldId id="2147474376" r:id="rId11"/>
    <p:sldId id="2147474408" r:id="rId12"/>
    <p:sldId id="214747441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D9E34-77B4-4B3A-8B9F-BB3C34C329D9}" v="4" dt="2025-09-02T07:59:01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910C5-60E2-4803-914D-A46D3037A8B7}" type="datetimeFigureOut">
              <a:t>2025-09-02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AF6B-A45D-4FA9-8695-3D726E95A12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35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8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Innebär anpassning av arbetssätt till IT-stödet.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27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/>
              <a:t>Tidigare genomförd förstudie pekade på att vi kan nå flera nyttor genom att införa ett digitalt stöd för vaccinationsprocessen.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428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2B2F27-15E0-4742-B0BA-181C870B2A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26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-2116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rgbClr val="EDEDED"/>
              </a:gs>
              <a:gs pos="98750">
                <a:srgbClr val="EDEDED"/>
              </a:gs>
              <a:gs pos="5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751" y="2049917"/>
            <a:ext cx="106045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93750" y="3587165"/>
            <a:ext cx="106045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39AE74C-C33B-98E9-5C56-F637A5D93D35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9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6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93752" y="2049917"/>
            <a:ext cx="7384091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93751" y="3587165"/>
            <a:ext cx="7384091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7EDF212-2FB9-1FDF-ABC3-301C1F713B78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Varia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98750">
                <a:schemeClr val="bg1"/>
              </a:gs>
              <a:gs pos="71000">
                <a:srgbClr val="DADAD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12833" y="1164314"/>
            <a:ext cx="8166336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012832" y="2701564"/>
            <a:ext cx="8166336" cy="93303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F6D4110-EFCA-0F37-F403-1A432AE76540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72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5"/>
            <a:ext cx="6096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6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4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6096000" y="3705055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1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Grön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785285"/>
            <a:ext cx="12192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10" name="Rektangel 9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37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5"/>
            <a:ext cx="6096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39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4428104" cy="135678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6096000" y="785284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0"/>
          <p:cNvSpPr>
            <a:spLocks noGrp="1"/>
          </p:cNvSpPr>
          <p:nvPr>
            <p:ph type="pic" sz="quarter" idx="17"/>
          </p:nvPr>
        </p:nvSpPr>
        <p:spPr>
          <a:xfrm>
            <a:off x="6096000" y="3705055"/>
            <a:ext cx="6096000" cy="2918400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7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- Blå b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6623455"/>
            <a:ext cx="12192000" cy="2403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0" y="785285"/>
            <a:ext cx="12192000" cy="5837767"/>
          </a:xfrm>
          <a:solidFill>
            <a:schemeClr val="bg2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3752" y="2614084"/>
            <a:ext cx="4428104" cy="301033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Datum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853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9167283" cy="135678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3752" y="2614084"/>
            <a:ext cx="9167283" cy="3512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23300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62059" y="6660857"/>
            <a:ext cx="5067883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49751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68E4B7E-1D8E-D143-AC65-A24E536B6BA2}"/>
              </a:ext>
            </a:extLst>
          </p:cNvPr>
          <p:cNvPicPr>
            <a:picLocks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93752" y="785283"/>
            <a:ext cx="9167283" cy="135678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93752" y="2614084"/>
            <a:ext cx="9167283" cy="3512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23300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Datum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62059" y="6660857"/>
            <a:ext cx="5067883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249751" y="6660857"/>
            <a:ext cx="720000" cy="1579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E979298-3C3B-4069-AA25-E7B70A8EB89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F8FD288-F407-8FCC-F516-414D72F8E865}"/>
              </a:ext>
            </a:extLst>
          </p:cNvPr>
          <p:cNvPicPr>
            <a:picLocks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11201" y="220800"/>
            <a:ext cx="2570988" cy="56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28" r:id="rId2"/>
    <p:sldLayoutId id="2147483708" r:id="rId3"/>
    <p:sldLayoutId id="2147483707" r:id="rId4"/>
    <p:sldLayoutId id="2147483727" r:id="rId5"/>
    <p:sldLayoutId id="2147483709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ts val="0"/>
        </a:spcBef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ts val="0"/>
        </a:spcBef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servicecenter@regionorebrolan.se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ardgivare.regionorebrolan.se/sv/it-och-support/mitt-vaccin-journal/?E-187836=187836#accordion-block-187836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vardgivare.regionorebrolan.se/sv/it-och-support/mitt-vaccin-journal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CE4BE1-BF16-08AD-7B5C-76543E25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731844"/>
            <a:ext cx="4428104" cy="1356783"/>
          </a:xfrm>
        </p:spPr>
        <p:txBody>
          <a:bodyPr/>
          <a:lstStyle/>
          <a:p>
            <a:r>
              <a:rPr lang="sv-SE" dirty="0"/>
              <a:t>Om den här presentationen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E62EDD-B503-45A1-C9C4-81FF422D3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334126"/>
            <a:ext cx="7598442" cy="400135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Riktar sig till dig som är </a:t>
            </a:r>
            <a:r>
              <a:rPr lang="sv-SE" dirty="0" err="1"/>
              <a:t>superuser</a:t>
            </a:r>
            <a:r>
              <a:rPr lang="sv-SE" dirty="0"/>
              <a:t> i MittVaccin Journal i din kommun och ska utbilda och ge support till slutanvändare (sjuksköterskor och distriktssjuksköterskor).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Innehåller information om:</a:t>
            </a:r>
          </a:p>
          <a:p>
            <a:r>
              <a:rPr lang="sv-SE" dirty="0"/>
              <a:t>Bakgrund om införandet av MittVaccin Journal </a:t>
            </a:r>
          </a:p>
          <a:p>
            <a:r>
              <a:rPr lang="sv-SE" dirty="0"/>
              <a:t>Uppdrag </a:t>
            </a:r>
            <a:r>
              <a:rPr lang="sv-SE" dirty="0" err="1"/>
              <a:t>superuser</a:t>
            </a:r>
            <a:r>
              <a:rPr lang="sv-SE" dirty="0"/>
              <a:t> </a:t>
            </a:r>
          </a:p>
          <a:p>
            <a:r>
              <a:rPr lang="sv-SE" dirty="0"/>
              <a:t>Checklista – tips på upplägg för utbildning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Det finns ett separat bildspel för slutanvändarutbildning som du kan utgå från och justera och anpassa utifrån lokala arbetssätt. </a:t>
            </a:r>
            <a:endParaRPr lang="sv-SE" dirty="0">
              <a:highlight>
                <a:srgbClr val="FFFF00"/>
              </a:highlight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438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E593DE-ED7E-A39B-D5E2-43C7177A8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2832" y="1347194"/>
            <a:ext cx="8166336" cy="1470025"/>
          </a:xfrm>
        </p:spPr>
        <p:txBody>
          <a:bodyPr/>
          <a:lstStyle/>
          <a:p>
            <a:r>
              <a:rPr lang="sv-SE" dirty="0"/>
              <a:t>Utbildning i MittVaccin till </a:t>
            </a:r>
            <a:r>
              <a:rPr lang="sv-SE" dirty="0" err="1"/>
              <a:t>Superuser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CE1F7B-5D18-8FDE-2FDC-7DD4454BB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325" y="2962483"/>
            <a:ext cx="8166336" cy="933033"/>
          </a:xfrm>
        </p:spPr>
        <p:txBody>
          <a:bodyPr/>
          <a:lstStyle/>
          <a:p>
            <a:r>
              <a:rPr lang="sv-SE" dirty="0"/>
              <a:t>Checklista september 2025 </a:t>
            </a:r>
          </a:p>
        </p:txBody>
      </p:sp>
    </p:spTree>
    <p:extLst>
      <p:ext uri="{BB962C8B-B14F-4D97-AF65-F5344CB8AC3E}">
        <p14:creationId xmlns:p14="http://schemas.microsoft.com/office/powerpoint/2010/main" val="301469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A9C8DE45-E39B-F474-4563-0FF1B749B18E}"/>
              </a:ext>
            </a:extLst>
          </p:cNvPr>
          <p:cNvSpPr/>
          <p:nvPr/>
        </p:nvSpPr>
        <p:spPr>
          <a:xfrm>
            <a:off x="650078" y="2449687"/>
            <a:ext cx="7849092" cy="38043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sv-SE" sz="2667" err="1">
              <a:solidFill>
                <a:prstClr val="white"/>
              </a:solidFill>
              <a:latin typeface="Arial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9B85B31-63F1-B5D9-F133-C41F72B86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78" y="1064415"/>
            <a:ext cx="8533128" cy="1004435"/>
          </a:xfrm>
        </p:spPr>
        <p:txBody>
          <a:bodyPr>
            <a:normAutofit fontScale="90000"/>
          </a:bodyPr>
          <a:lstStyle/>
          <a:p>
            <a:r>
              <a:rPr lang="sv-SE" sz="2700" dirty="0"/>
              <a:t>Breddinförande </a:t>
            </a:r>
            <a:br>
              <a:rPr lang="sv-SE" dirty="0"/>
            </a:br>
            <a:r>
              <a:rPr lang="sv-SE" dirty="0"/>
              <a:t>Vaccinationer i samverkan MittVaccin Journal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B52AF62-776E-84BC-995A-CACBC6857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696" y="2306170"/>
            <a:ext cx="7129883" cy="356286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endParaRPr lang="sv-SE" sz="2133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Samverkan - så som idag</a:t>
            </a:r>
            <a:endParaRPr lang="sv-SE" dirty="0">
              <a:cs typeface="Arial"/>
            </a:endParaRPr>
          </a:p>
          <a:p>
            <a:pPr marL="0" indent="0" fontAlgn="base">
              <a:buNone/>
            </a:pPr>
            <a:r>
              <a:rPr lang="sv-SE" sz="2133" dirty="0">
                <a:solidFill>
                  <a:srgbClr val="000000"/>
                </a:solidFill>
                <a:latin typeface="Arial"/>
                <a:cs typeface="Arial"/>
              </a:rPr>
              <a:t>Kommunerna ordinerar vaccin då det är möjligt och utöver det ansvarar regionen för att ordinera för patientgruppen.</a:t>
            </a:r>
          </a:p>
          <a:p>
            <a:pPr marL="0" indent="0" fontAlgn="base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sv-SE" sz="2133" b="1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fontAlgn="base">
              <a:buNone/>
            </a:pPr>
            <a:r>
              <a:rPr lang="sv-SE" sz="2133" b="1" dirty="0">
                <a:solidFill>
                  <a:srgbClr val="000000"/>
                </a:solidFill>
                <a:latin typeface="Arial"/>
                <a:cs typeface="Arial"/>
              </a:rPr>
              <a:t>Nytt - Vaccinationsprocessen sker i MittVaccin Journal 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sv-SE" sz="2133" dirty="0">
                <a:solidFill>
                  <a:srgbClr val="000000"/>
                </a:solidFill>
                <a:latin typeface="Arial"/>
                <a:cs typeface="Arial"/>
              </a:rPr>
              <a:t>Dvs registrering av hälsodeklarationer, ordinationer samt given vaccination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sv-SE" sz="2133" dirty="0">
                <a:solidFill>
                  <a:srgbClr val="000000"/>
                </a:solidFill>
                <a:latin typeface="Arial"/>
                <a:ea typeface="Times New Roman" panose="02020603050405020304" pitchFamily="18" charset="0"/>
                <a:cs typeface="Arial"/>
              </a:rPr>
              <a:t>Separat Vaccinationslista som stöd</a:t>
            </a:r>
          </a:p>
        </p:txBody>
      </p:sp>
      <p:sp>
        <p:nvSpPr>
          <p:cNvPr id="3" name="Platshållare för innehåll 6">
            <a:extLst>
              <a:ext uri="{FF2B5EF4-FFF2-40B4-BE49-F238E27FC236}">
                <a16:creationId xmlns:a16="http://schemas.microsoft.com/office/drawing/2014/main" id="{4B17BA6A-A8D0-6702-3D87-FFA9DB7882E1}"/>
              </a:ext>
            </a:extLst>
          </p:cNvPr>
          <p:cNvSpPr txBox="1">
            <a:spLocks/>
          </p:cNvSpPr>
          <p:nvPr/>
        </p:nvSpPr>
        <p:spPr>
          <a:xfrm>
            <a:off x="7893269" y="2276684"/>
            <a:ext cx="5230128" cy="25760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80975" indent="-180975" algn="l" defTabSz="914400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ts val="0"/>
              </a:spcBef>
              <a:buFont typeface="Arial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294" indent="-241294" defTabSz="1219170" fontAlgn="base">
              <a:spcBef>
                <a:spcPts val="800"/>
              </a:spcBef>
            </a:pPr>
            <a:endParaRPr lang="sv-SE" sz="213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219170" fontAlgn="base">
              <a:spcBef>
                <a:spcPts val="800"/>
              </a:spcBef>
              <a:buNone/>
            </a:pPr>
            <a:endParaRPr lang="sv-SE" sz="21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E3A5EEA6-6F46-F90E-AB36-31CF140AB1A4}"/>
              </a:ext>
            </a:extLst>
          </p:cNvPr>
          <p:cNvSpPr/>
          <p:nvPr/>
        </p:nvSpPr>
        <p:spPr>
          <a:xfrm>
            <a:off x="8869788" y="2449687"/>
            <a:ext cx="2903965" cy="18978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base"/>
            <a:endParaRPr lang="sv-SE" sz="1733" dirty="0">
              <a:solidFill>
                <a:srgbClr val="000000"/>
              </a:solidFill>
              <a:latin typeface="Arial"/>
              <a:cs typeface="Arial"/>
            </a:endParaRPr>
          </a:p>
          <a:p>
            <a:pPr defTabSz="1219170" fontAlgn="base"/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Omfattar patienter inom: 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SÄBO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Kommunal hälso- och sjukvård</a:t>
            </a:r>
          </a:p>
          <a:p>
            <a:pPr marL="228594" indent="-228594" defTabSz="1219170" fontAlgn="base">
              <a:buFont typeface="Arial" panose="020B0604020202020204" pitchFamily="34" charset="0"/>
              <a:buChar char="•"/>
            </a:pPr>
            <a:r>
              <a:rPr lang="sv-SE" sz="1733" dirty="0">
                <a:solidFill>
                  <a:srgbClr val="000000"/>
                </a:solidFill>
                <a:latin typeface="Arial"/>
                <a:cs typeface="Arial"/>
              </a:rPr>
              <a:t>Funktionsstöd/ LSS</a:t>
            </a:r>
          </a:p>
          <a:p>
            <a:pPr defTabSz="1219170"/>
            <a:endParaRPr lang="sv-SE" sz="266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4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EFE5A914-48ED-7D9D-D5A4-E89B571FA53A}"/>
              </a:ext>
            </a:extLst>
          </p:cNvPr>
          <p:cNvSpPr/>
          <p:nvPr/>
        </p:nvSpPr>
        <p:spPr>
          <a:xfrm>
            <a:off x="8229600" y="2599919"/>
            <a:ext cx="3436219" cy="20779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sv-SE" dirty="0">
                <a:solidFill>
                  <a:schemeClr val="tx1"/>
                </a:solidFill>
                <a:cs typeface="Arial"/>
              </a:rPr>
              <a:t>Förutsätter följsamhet till rutiner och korrekt registrering i MittVaccin Journal </a:t>
            </a:r>
            <a:endParaRPr lang="sv-SE" sz="36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2E8DCC-7569-448B-4F4A-CD09CBD1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912081"/>
            <a:ext cx="8491675" cy="1356783"/>
          </a:xfrm>
        </p:spPr>
        <p:txBody>
          <a:bodyPr>
            <a:normAutofit/>
          </a:bodyPr>
          <a:lstStyle/>
          <a:p>
            <a:r>
              <a:rPr lang="sv-SE" dirty="0"/>
              <a:t>Nyttor som nås genom att samverka via MittVaccin Journal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E11E91-1146-5E7D-1C84-E698513F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3" y="2599919"/>
            <a:ext cx="6865831" cy="3651008"/>
          </a:xfr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sv-SE" sz="1800" dirty="0"/>
              <a:t>Heltäckande och tillförlitlig bild av vaccinationstäckningen, förbättrad och förfinad statistik</a:t>
            </a:r>
            <a:endParaRPr lang="sv-SE" sz="1800" dirty="0">
              <a:cs typeface="Arial"/>
            </a:endParaRPr>
          </a:p>
          <a:p>
            <a:pPr lvl="0"/>
            <a:r>
              <a:rPr lang="sv-SE" sz="1800" dirty="0"/>
              <a:t>Ökad patientsäkerhet genom tillgång till information mellan vårdgivare</a:t>
            </a:r>
            <a:endParaRPr lang="sv-SE" sz="1800" dirty="0">
              <a:cs typeface="Arial"/>
            </a:endParaRPr>
          </a:p>
          <a:p>
            <a:r>
              <a:rPr lang="sv-SE" sz="1800" dirty="0"/>
              <a:t>Minskade ledtider i vaccinationsprocessen och ökad informationssäkerhet i jämförelse med pappersblanketter</a:t>
            </a:r>
            <a:endParaRPr lang="sv-SE" sz="1800" dirty="0">
              <a:cs typeface="Arial"/>
            </a:endParaRPr>
          </a:p>
          <a:p>
            <a:r>
              <a:rPr lang="sv-SE" sz="1800" dirty="0"/>
              <a:t>Ger invånaren enkel tillgång till information om givna vaccinationer via Journalen 1177</a:t>
            </a:r>
            <a:endParaRPr lang="sv-SE" sz="1800" dirty="0">
              <a:cs typeface="Arial"/>
            </a:endParaRPr>
          </a:p>
          <a:p>
            <a:r>
              <a:rPr lang="sv-SE" sz="1800" dirty="0"/>
              <a:t>Automatisk rapportering till Nationella vaccinationsregistret (NVR) när det krävs. Pappersblanketter behöver inte skickas till regionen för efterregistrering</a:t>
            </a:r>
          </a:p>
          <a:p>
            <a:pPr marL="0" indent="0">
              <a:buNone/>
            </a:pPr>
            <a:endParaRPr lang="sv-SE" b="1" dirty="0">
              <a:cs typeface="Arial"/>
            </a:endParaRPr>
          </a:p>
          <a:p>
            <a:pPr lvl="0">
              <a:lnSpc>
                <a:spcPct val="107000"/>
              </a:lnSpc>
            </a:pPr>
            <a:endParaRPr lang="sv-SE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0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DBF6EB-4295-B683-B3D7-ABDA8E5C2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785283"/>
            <a:ext cx="6993086" cy="1356783"/>
          </a:xfrm>
        </p:spPr>
        <p:txBody>
          <a:bodyPr/>
          <a:lstStyle/>
          <a:p>
            <a:r>
              <a:rPr lang="sv-SE" dirty="0" err="1"/>
              <a:t>Superusers</a:t>
            </a:r>
            <a:r>
              <a:rPr lang="sv-SE" dirty="0"/>
              <a:t> i kommunen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5AEBCF-A535-164A-5BE2-E08C9F1C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450453"/>
            <a:ext cx="8243370" cy="239467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Varje kommun ska utse minst två </a:t>
            </a:r>
            <a:r>
              <a:rPr lang="sv-SE" dirty="0" err="1"/>
              <a:t>superusers</a:t>
            </a:r>
            <a:r>
              <a:rPr lang="sv-SE" dirty="0"/>
              <a:t> som stöd för sjuksköterskor och distriktssköterskor i MittVaccin Journal och tillhörande rutin. </a:t>
            </a:r>
          </a:p>
          <a:p>
            <a:r>
              <a:rPr lang="sv-SE" dirty="0"/>
              <a:t>Omfattar att </a:t>
            </a:r>
            <a:r>
              <a:rPr lang="sv-SE" b="1" dirty="0"/>
              <a:t>introducera, utbilda </a:t>
            </a:r>
            <a:r>
              <a:rPr lang="sv-SE" dirty="0"/>
              <a:t>och ge </a:t>
            </a:r>
            <a:r>
              <a:rPr lang="sv-SE" b="1" dirty="0"/>
              <a:t>support</a:t>
            </a:r>
          </a:p>
          <a:p>
            <a:r>
              <a:rPr lang="sv-SE" dirty="0"/>
              <a:t>Kontaktvägar till aktuella </a:t>
            </a:r>
            <a:r>
              <a:rPr lang="sv-SE" dirty="0" err="1"/>
              <a:t>superusers</a:t>
            </a:r>
            <a:r>
              <a:rPr lang="sv-SE" dirty="0"/>
              <a:t> behöver göras kända. </a:t>
            </a:r>
          </a:p>
          <a:p>
            <a:pPr marL="0" indent="0">
              <a:buNone/>
            </a:pPr>
            <a:r>
              <a:rPr lang="sv-SE" dirty="0"/>
              <a:t>Utöver </a:t>
            </a:r>
            <a:r>
              <a:rPr lang="sv-SE" dirty="0" err="1"/>
              <a:t>superusers</a:t>
            </a:r>
            <a:r>
              <a:rPr lang="sv-SE" dirty="0"/>
              <a:t> ska kommunerna även utse admin som </a:t>
            </a:r>
            <a:r>
              <a:rPr lang="sv-SE"/>
              <a:t>hanterar behörigheter</a:t>
            </a:r>
            <a:r>
              <a:rPr lang="sv-SE" dirty="0"/>
              <a:t>, logg och spärr.</a:t>
            </a: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E5781B9-8B61-46D8-FD3C-C6D6486050C2}"/>
              </a:ext>
            </a:extLst>
          </p:cNvPr>
          <p:cNvSpPr txBox="1"/>
          <p:nvPr/>
        </p:nvSpPr>
        <p:spPr>
          <a:xfrm>
            <a:off x="793752" y="4954850"/>
            <a:ext cx="7542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sz="2000" dirty="0"/>
              <a:t>Endast </a:t>
            </a:r>
            <a:r>
              <a:rPr lang="sv-SE" sz="2000" dirty="0" err="1"/>
              <a:t>superuser</a:t>
            </a:r>
            <a:r>
              <a:rPr lang="sv-SE" sz="2000" dirty="0"/>
              <a:t> och admin ska vid behov kontakta regionens support via Servicecenter</a:t>
            </a:r>
          </a:p>
          <a:p>
            <a:pPr marL="0" indent="0">
              <a:buNone/>
            </a:pPr>
            <a:r>
              <a:rPr lang="sv-SE" sz="2000" dirty="0"/>
              <a:t>tfn 019-602 60 00  </a:t>
            </a:r>
            <a:r>
              <a:rPr lang="sv-SE" sz="2000" dirty="0">
                <a:hlinkClick r:id="rId2"/>
              </a:rPr>
              <a:t>servicecenter@regionorebrolan.se</a:t>
            </a:r>
            <a:r>
              <a:rPr lang="sv-SE" sz="2000" dirty="0"/>
              <a:t> 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8CB6A4CC-A5A5-6E9B-7995-0AD58D9B7E8F}"/>
              </a:ext>
            </a:extLst>
          </p:cNvPr>
          <p:cNvGrpSpPr/>
          <p:nvPr/>
        </p:nvGrpSpPr>
        <p:grpSpPr>
          <a:xfrm>
            <a:off x="9218286" y="3918419"/>
            <a:ext cx="1942455" cy="1853425"/>
            <a:chOff x="6954600" y="3099613"/>
            <a:chExt cx="1303875" cy="1303875"/>
          </a:xfrm>
        </p:grpSpPr>
        <p:sp>
          <p:nvSpPr>
            <p:cNvPr id="6" name="Ellips 5">
              <a:extLst>
                <a:ext uri="{FF2B5EF4-FFF2-40B4-BE49-F238E27FC236}">
                  <a16:creationId xmlns:a16="http://schemas.microsoft.com/office/drawing/2014/main" id="{D20CF9C0-CFBA-FA7F-CAEF-0924091F1A4E}"/>
                </a:ext>
              </a:extLst>
            </p:cNvPr>
            <p:cNvSpPr/>
            <p:nvPr/>
          </p:nvSpPr>
          <p:spPr>
            <a:xfrm>
              <a:off x="6954600" y="3099613"/>
              <a:ext cx="1303875" cy="1303875"/>
            </a:xfrm>
            <a:prstGeom prst="ellipse">
              <a:avLst/>
            </a:pr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pic>
          <p:nvPicPr>
            <p:cNvPr id="7" name="Bild 6" descr="Frågor kontur">
              <a:extLst>
                <a:ext uri="{FF2B5EF4-FFF2-40B4-BE49-F238E27FC236}">
                  <a16:creationId xmlns:a16="http://schemas.microsoft.com/office/drawing/2014/main" id="{069D6059-4A88-14B1-6D22-C20D8AC32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149338" y="326180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884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6BCC82-B6C1-FE63-C247-8B3A3203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785284"/>
            <a:ext cx="8833051" cy="976139"/>
          </a:xfrm>
        </p:spPr>
        <p:txBody>
          <a:bodyPr>
            <a:normAutofit/>
          </a:bodyPr>
          <a:lstStyle/>
          <a:p>
            <a:r>
              <a:rPr lang="sv-SE" dirty="0"/>
              <a:t>Checklista </a:t>
            </a:r>
            <a:r>
              <a:rPr lang="sv-SE" dirty="0" err="1"/>
              <a:t>superuser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ED858C-026B-BE22-6D2C-712D988E7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1994716"/>
            <a:ext cx="8664944" cy="4219683"/>
          </a:xfrm>
        </p:spPr>
        <p:txBody>
          <a:bodyPr vert="horz" lIns="0" tIns="0" rIns="0" bIns="0" rtlCol="0" anchor="t">
            <a:noAutofit/>
          </a:bodyPr>
          <a:lstStyle/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Ha kunskap om arbetssätt i MittVaccin Journal, aktuell rutin samt vaccinationslista. 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Vara insatt var information nås om MittVaccin Journal på Vårdgivarwebben inklusive relaterad information, exempelvis Smittskydds sidor om vaccination.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Ha kunskap om lokala rutiner exempelvis samarbete kring ordination (internt + regionen), dokumentation i kommunens journal, vem hanterar behörigheter, logg och spärr i kommunen (se rutin). Vid behov för dialog med MAS om hur detta hanteras i kommunen.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Förorda att sjuksköterskor och distriktssköterskor använder systemet MittVaccin Journal i samband med hembesök via uppkoppling på distans. Vid behov för dialog inom kommunen om hur det stödjs. 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Planera och genomföra utbildning till användare.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r>
              <a:rPr lang="sv-SE" dirty="0"/>
              <a:t>Supportvägar – säkerställ och sprid information till slutanvändare.</a:t>
            </a:r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endParaRPr lang="sv-SE" dirty="0"/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endParaRPr lang="sv-SE" dirty="0"/>
          </a:p>
          <a:p>
            <a:pPr marL="241294" lvl="1">
              <a:spcBef>
                <a:spcPts val="800"/>
              </a:spcBef>
              <a:buFont typeface="Arial" pitchFamily="34" charset="0"/>
              <a:buChar char="•"/>
            </a:pPr>
            <a:endParaRPr lang="sv-SE" dirty="0"/>
          </a:p>
          <a:p>
            <a:endParaRPr lang="sv-SE" sz="2133" dirty="0"/>
          </a:p>
          <a:p>
            <a:pPr lvl="1"/>
            <a:endParaRPr lang="sv-SE" sz="2133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224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D831E7-17C0-F124-8731-E5FC6F4C1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2" y="785283"/>
            <a:ext cx="7464724" cy="1356783"/>
          </a:xfrm>
        </p:spPr>
        <p:txBody>
          <a:bodyPr>
            <a:normAutofit/>
          </a:bodyPr>
          <a:lstStyle/>
          <a:p>
            <a:r>
              <a:rPr lang="sv-SE" dirty="0"/>
              <a:t>Tips på upplägg av utbildning av slutanvändare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ED3B43-2ECD-D0E0-A193-7C6376257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75" y="2468665"/>
            <a:ext cx="9783634" cy="3864758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Steg 1 – egen inlärning innan träff med </a:t>
            </a:r>
            <a:r>
              <a:rPr lang="sv-SE" b="1" dirty="0" err="1"/>
              <a:t>superuser</a:t>
            </a:r>
            <a:endParaRPr lang="sv-SE" b="1" dirty="0"/>
          </a:p>
          <a:p>
            <a:r>
              <a:rPr lang="sv-SE" dirty="0"/>
              <a:t>Informera användare om sidan </a:t>
            </a:r>
            <a:r>
              <a:rPr lang="sv-SE" dirty="0">
                <a:hlinkClick r:id="rId2"/>
              </a:rPr>
              <a:t>Mitt vaccin journal • Vårdgivare Region Örebro län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(Nås via Vårdgivarwebben under IT och Support)</a:t>
            </a:r>
          </a:p>
          <a:p>
            <a:r>
              <a:rPr lang="sv-SE" dirty="0"/>
              <a:t>Användare går igenom aktuellt material på vårdgivarwebben, rutiner samt utbildningsfilm.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Steg 2 – Träff med </a:t>
            </a:r>
            <a:r>
              <a:rPr lang="sv-SE" b="1" dirty="0" err="1"/>
              <a:t>superuser</a:t>
            </a:r>
            <a:r>
              <a:rPr lang="sv-SE" b="1" dirty="0"/>
              <a:t>, genomgång och frågor enskilt/ grupp</a:t>
            </a:r>
          </a:p>
          <a:p>
            <a:r>
              <a:rPr lang="sv-SE" dirty="0"/>
              <a:t>Genomgång av rutinen, uppmärksamma särskilt kapitel 4, 6-8 + bilaga</a:t>
            </a:r>
          </a:p>
          <a:p>
            <a:r>
              <a:rPr lang="sv-SE" dirty="0"/>
              <a:t>Lokala rutiner </a:t>
            </a:r>
          </a:p>
          <a:p>
            <a:r>
              <a:rPr lang="sv-SE" dirty="0"/>
              <a:t>Övriga delar på checklistan ex. support, behörigheter osv.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9835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192AB0-1AA4-A73E-3000-D5F023E0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Vårdgivarwebb</a:t>
            </a:r>
            <a:br>
              <a:rPr lang="sv-SE" dirty="0"/>
            </a:br>
            <a:r>
              <a:rPr lang="sv-SE" dirty="0"/>
              <a:t>MittVaccin Journal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C7DD25-0118-C1CD-C0DF-DB5E7D7A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2" y="2440830"/>
            <a:ext cx="4095881" cy="301033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Innehåller </a:t>
            </a:r>
          </a:p>
          <a:p>
            <a:r>
              <a:rPr lang="sv-SE" dirty="0"/>
              <a:t>Inloggningslänk</a:t>
            </a:r>
          </a:p>
          <a:p>
            <a:r>
              <a:rPr lang="sv-SE" dirty="0"/>
              <a:t>Rutin + vaccinationslista</a:t>
            </a:r>
          </a:p>
          <a:p>
            <a:r>
              <a:rPr lang="sv-SE" dirty="0"/>
              <a:t>Reservrutiner</a:t>
            </a:r>
          </a:p>
          <a:p>
            <a:r>
              <a:rPr lang="sv-SE" dirty="0"/>
              <a:t>Utbildningsfilm </a:t>
            </a:r>
          </a:p>
          <a:p>
            <a:r>
              <a:rPr lang="sv-SE" i="1" dirty="0"/>
              <a:t>Material till </a:t>
            </a:r>
            <a:r>
              <a:rPr lang="sv-SE" i="1" dirty="0" err="1"/>
              <a:t>superuser</a:t>
            </a:r>
            <a:r>
              <a:rPr lang="sv-SE" i="1" dirty="0"/>
              <a:t> </a:t>
            </a:r>
          </a:p>
          <a:p>
            <a:r>
              <a:rPr lang="sv-SE" dirty="0"/>
              <a:t>Länkar - info om vaccinationer </a:t>
            </a:r>
          </a:p>
          <a:p>
            <a:r>
              <a:rPr lang="sv-SE" dirty="0"/>
              <a:t>Kontaktuppgifter support för </a:t>
            </a:r>
            <a:r>
              <a:rPr lang="sv-SE" dirty="0" err="1"/>
              <a:t>superuser</a:t>
            </a:r>
            <a:r>
              <a:rPr lang="sv-SE" dirty="0"/>
              <a:t>+ admin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E8612FFF-22D1-1A5C-5A91-980CA0435E26}"/>
              </a:ext>
            </a:extLst>
          </p:cNvPr>
          <p:cNvSpPr txBox="1"/>
          <p:nvPr/>
        </p:nvSpPr>
        <p:spPr>
          <a:xfrm>
            <a:off x="626915" y="5911775"/>
            <a:ext cx="6598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/>
            <a:r>
              <a:rPr lang="sv-SE" sz="1400" dirty="0">
                <a:solidFill>
                  <a:prstClr val="black"/>
                </a:solidFill>
                <a:latin typeface="Arial"/>
                <a:hlinkClick r:id="rId2"/>
              </a:rPr>
              <a:t>https://vardgivare.</a:t>
            </a:r>
            <a:r>
              <a:rPr lang="sv-SE" sz="1600" dirty="0">
                <a:solidFill>
                  <a:prstClr val="black"/>
                </a:solidFill>
                <a:latin typeface="Arial"/>
                <a:hlinkClick r:id="rId2"/>
              </a:rPr>
              <a:t>regionorebrolan</a:t>
            </a:r>
            <a:r>
              <a:rPr lang="sv-SE" sz="1400" dirty="0">
                <a:solidFill>
                  <a:prstClr val="black"/>
                </a:solidFill>
                <a:latin typeface="Arial"/>
                <a:hlinkClick r:id="rId2"/>
              </a:rPr>
              <a:t>.se/sv/it-och-support/mitt-vaccin-journal/</a:t>
            </a:r>
            <a:endParaRPr lang="sv-SE" sz="14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98AC125-1D56-5AAC-74EF-AFAA058DDB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457" t="7348" r="31114" b="158"/>
          <a:stretch/>
        </p:blipFill>
        <p:spPr>
          <a:xfrm>
            <a:off x="6169230" y="897548"/>
            <a:ext cx="4910447" cy="47839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3203434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Örebro län - Rubriksidor/kapitelsido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2B502B92-812E-4B4B-B5BC-1986D3C4054B}"/>
    </a:ext>
  </a:extLst>
</a:theme>
</file>

<file path=ppt/theme/theme2.xml><?xml version="1.0" encoding="utf-8"?>
<a:theme xmlns:a="http://schemas.openxmlformats.org/drawingml/2006/main" name="Region Örebro län - Bildlayouter">
  <a:themeElements>
    <a:clrScheme name="Region Örebro län">
      <a:dk1>
        <a:sysClr val="windowText" lastClr="000000"/>
      </a:dk1>
      <a:lt1>
        <a:sysClr val="window" lastClr="FFFFFF"/>
      </a:lt1>
      <a:dk2>
        <a:srgbClr val="575757"/>
      </a:dk2>
      <a:lt2>
        <a:srgbClr val="B2B2B2"/>
      </a:lt2>
      <a:accent1>
        <a:srgbClr val="0090D4"/>
      </a:accent1>
      <a:accent2>
        <a:srgbClr val="9FC53A"/>
      </a:accent2>
      <a:accent3>
        <a:srgbClr val="004F9E"/>
      </a:accent3>
      <a:accent4>
        <a:srgbClr val="008B39"/>
      </a:accent4>
      <a:accent5>
        <a:srgbClr val="66BDE5"/>
      </a:accent5>
      <a:accent6>
        <a:srgbClr val="B9D87B"/>
      </a:accent6>
      <a:hlink>
        <a:srgbClr val="000000"/>
      </a:hlink>
      <a:folHlink>
        <a:srgbClr val="000000"/>
      </a:folHlink>
    </a:clrScheme>
    <a:fontScheme name="Region Örebro lä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Region Örebro.potx" id="{B78BCBC1-89A8-4B9A-A707-04F7E41438BA}" vid="{90AA7051-07A0-4038-AC21-2D2CECA6F2CC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B57EA7BED3924983C94920EFE83803" ma:contentTypeVersion="4" ma:contentTypeDescription="Skapa ett nytt dokument." ma:contentTypeScope="" ma:versionID="cdf98510370a4f02b91b69a25b4b9e53">
  <xsd:schema xmlns:xsd="http://www.w3.org/2001/XMLSchema" xmlns:xs="http://www.w3.org/2001/XMLSchema" xmlns:p="http://schemas.microsoft.com/office/2006/metadata/properties" xmlns:ns2="b53dfeb0-c1e8-451c-970e-9b2d324e1e29" targetNamespace="http://schemas.microsoft.com/office/2006/metadata/properties" ma:root="true" ma:fieldsID="42da10729174427cce9ee24a71641dcc" ns2:_="">
    <xsd:import namespace="b53dfeb0-c1e8-451c-970e-9b2d324e1e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dfeb0-c1e8-451c-970e-9b2d324e1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427146-D82F-4AD8-8019-F67BB2209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223FBC-9F37-49A8-BBA4-07EF1DB55245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53dfeb0-c1e8-451c-970e-9b2d324e1e29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7081DDB-E329-4EEA-B1AF-41B6AF4FDD34}">
  <ds:schemaRefs>
    <ds:schemaRef ds:uri="b53dfeb0-c1e8-451c-970e-9b2d324e1e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578</Words>
  <Application>Microsoft Office PowerPoint</Application>
  <PresentationFormat>Bredbild</PresentationFormat>
  <Paragraphs>77</Paragraphs>
  <Slides>8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Region Örebro län - Rubriksidor/kapitelsidor</vt:lpstr>
      <vt:lpstr>Region Örebro län - Bildlayouter</vt:lpstr>
      <vt:lpstr>Om den här presentationen</vt:lpstr>
      <vt:lpstr>Utbildning i MittVaccin till Superuser</vt:lpstr>
      <vt:lpstr>Breddinförande  Vaccinationer i samverkan MittVaccin Journal</vt:lpstr>
      <vt:lpstr>Nyttor som nås genom att samverka via MittVaccin Journal </vt:lpstr>
      <vt:lpstr>Superusers i kommunen</vt:lpstr>
      <vt:lpstr>Checklista superuser</vt:lpstr>
      <vt:lpstr>Tips på upplägg av utbildning av slutanvändare </vt:lpstr>
      <vt:lpstr>Vårdgivarwebb MittVaccin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Tidslinje införande av MittVaccin Journal</dc:title>
  <dc:creator>Qwarngård Jens, Kommunikation HS</dc:creator>
  <cp:lastModifiedBy>Qwarngård Jens, Kommunikation HS</cp:lastModifiedBy>
  <cp:revision>8</cp:revision>
  <dcterms:created xsi:type="dcterms:W3CDTF">2025-08-26T09:04:00Z</dcterms:created>
  <dcterms:modified xsi:type="dcterms:W3CDTF">2025-09-02T13:32:00Z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0x0101003CB57EA7BED3924983C94920EFE83803</vt:lpwstr>
  </property>
  <property fmtid="{D5CDD505-2E9C-101B-9397-08002B2CF9AE}" pid="3" name="MSIP_Label_7a967b6a-3783-47cf-8fdb-0b1118f65e05_Enabled">
    <vt:lpwstr>true</vt:lpwstr>
  </property>
  <property fmtid="{D5CDD505-2E9C-101B-9397-08002B2CF9AE}" pid="4" name="MSIP_Label_7a967b6a-3783-47cf-8fdb-0b1118f65e05_SetDate">
    <vt:lpwstr>2025-08-26T09:04:09Z</vt:lpwstr>
  </property>
  <property fmtid="{D5CDD505-2E9C-101B-9397-08002B2CF9AE}" pid="5" name="MSIP_Label_7a967b6a-3783-47cf-8fdb-0b1118f65e05_Method">
    <vt:lpwstr>Standard</vt:lpwstr>
  </property>
  <property fmtid="{D5CDD505-2E9C-101B-9397-08002B2CF9AE}" pid="6" name="MSIP_Label_7a967b6a-3783-47cf-8fdb-0b1118f65e05_Name">
    <vt:lpwstr>NIVÅ K0</vt:lpwstr>
  </property>
  <property fmtid="{D5CDD505-2E9C-101B-9397-08002B2CF9AE}" pid="7" name="MSIP_Label_7a967b6a-3783-47cf-8fdb-0b1118f65e05_SiteId">
    <vt:lpwstr>aece5b19-8227-4c27-8218-1aea120ec062</vt:lpwstr>
  </property>
  <property fmtid="{D5CDD505-2E9C-101B-9397-08002B2CF9AE}" pid="8" name="MSIP_Label_7a967b6a-3783-47cf-8fdb-0b1118f65e05_ActionId">
    <vt:lpwstr>e6db0199-dfd5-4738-a9ab-199c04b90c4f</vt:lpwstr>
  </property>
  <property fmtid="{D5CDD505-2E9C-101B-9397-08002B2CF9AE}" pid="9" name="MSIP_Label_7a967b6a-3783-47cf-8fdb-0b1118f65e05_ContentBits">
    <vt:lpwstr>0</vt:lpwstr>
  </property>
  <property fmtid="{D5CDD505-2E9C-101B-9397-08002B2CF9AE}" pid="10" name="MSIP_Label_7a967b6a-3783-47cf-8fdb-0b1118f65e05_Tag">
    <vt:lpwstr>10, 3, 0, 2</vt:lpwstr>
  </property>
</Properties>
</file>