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 id="2147483698" r:id="rId3"/>
    <p:sldMasterId id="2147483670" r:id="rId4"/>
  </p:sldMasterIdLst>
  <p:notesMasterIdLst>
    <p:notesMasterId r:id="rId28"/>
  </p:notesMasterIdLst>
  <p:sldIdLst>
    <p:sldId id="256" r:id="rId5"/>
    <p:sldId id="285" r:id="rId6"/>
    <p:sldId id="287" r:id="rId7"/>
    <p:sldId id="288" r:id="rId8"/>
    <p:sldId id="289" r:id="rId9"/>
    <p:sldId id="260" r:id="rId10"/>
    <p:sldId id="277" r:id="rId11"/>
    <p:sldId id="262" r:id="rId12"/>
    <p:sldId id="264" r:id="rId13"/>
    <p:sldId id="265" r:id="rId14"/>
    <p:sldId id="282" r:id="rId15"/>
    <p:sldId id="266" r:id="rId16"/>
    <p:sldId id="267" r:id="rId17"/>
    <p:sldId id="284" r:id="rId18"/>
    <p:sldId id="268" r:id="rId19"/>
    <p:sldId id="269" r:id="rId20"/>
    <p:sldId id="279" r:id="rId21"/>
    <p:sldId id="271" r:id="rId22"/>
    <p:sldId id="280" r:id="rId23"/>
    <p:sldId id="273" r:id="rId24"/>
    <p:sldId id="274" r:id="rId25"/>
    <p:sldId id="281" r:id="rId26"/>
    <p:sldId id="283" r:id="rId27"/>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0D4"/>
    <a:srgbClr val="583C91"/>
    <a:srgbClr val="99268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56638" autoAdjust="0"/>
  </p:normalViewPr>
  <p:slideViewPr>
    <p:cSldViewPr snapToGrid="0" showGuides="1">
      <p:cViewPr varScale="1">
        <p:scale>
          <a:sx n="58" d="100"/>
          <a:sy n="58" d="100"/>
        </p:scale>
        <p:origin x="717" y="75"/>
      </p:cViewPr>
      <p:guideLst>
        <p:guide orient="horz"/>
        <p:guide pos="575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0B41C-157D-44B4-BCDF-F2673AA6C4EC}"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sv-SE"/>
        </a:p>
      </dgm:t>
    </dgm:pt>
    <dgm:pt modelId="{F62142ED-1B7E-474B-B697-0648F1849C91}">
      <dgm:prSet phldrT="[Text]" custT="1"/>
      <dgm:spPr/>
      <dgm:t>
        <a:bodyPr/>
        <a:lstStyle/>
        <a:p>
          <a:r>
            <a:rPr lang="sv-SE" sz="2000" dirty="0"/>
            <a:t>All kommunal personal</a:t>
          </a:r>
        </a:p>
      </dgm:t>
    </dgm:pt>
    <dgm:pt modelId="{770514D3-84AB-4193-B649-B95A432978A6}" type="parTrans" cxnId="{17B079E6-434F-4690-950D-345A0C9EBD37}">
      <dgm:prSet/>
      <dgm:spPr/>
      <dgm:t>
        <a:bodyPr/>
        <a:lstStyle/>
        <a:p>
          <a:endParaRPr lang="sv-SE"/>
        </a:p>
      </dgm:t>
    </dgm:pt>
    <dgm:pt modelId="{A449B220-5DB5-4464-B022-0AC56BB3D80B}" type="sibTrans" cxnId="{17B079E6-434F-4690-950D-345A0C9EBD37}">
      <dgm:prSet/>
      <dgm:spPr/>
      <dgm:t>
        <a:bodyPr/>
        <a:lstStyle/>
        <a:p>
          <a:endParaRPr lang="sv-SE"/>
        </a:p>
      </dgm:t>
    </dgm:pt>
    <dgm:pt modelId="{0A24DCB2-AF1B-4496-97A4-1084F42F5F29}">
      <dgm:prSet phldrT="[Text]" custT="1"/>
      <dgm:spPr/>
      <dgm:t>
        <a:bodyPr/>
        <a:lstStyle/>
        <a:p>
          <a:r>
            <a:rPr lang="sv-SE" sz="2000" dirty="0"/>
            <a:t>Personal med individnära arbete</a:t>
          </a:r>
        </a:p>
      </dgm:t>
    </dgm:pt>
    <dgm:pt modelId="{0F4E07E7-31C6-4B43-9745-58A7C4D8A94D}" type="parTrans" cxnId="{977C293B-2E38-4E0D-84E3-6842E022BFD4}">
      <dgm:prSet/>
      <dgm:spPr/>
      <dgm:t>
        <a:bodyPr/>
        <a:lstStyle/>
        <a:p>
          <a:endParaRPr lang="sv-SE"/>
        </a:p>
      </dgm:t>
    </dgm:pt>
    <dgm:pt modelId="{49A6ADB5-DC5D-4B62-B87C-4C7FC18C3CA3}" type="sibTrans" cxnId="{977C293B-2E38-4E0D-84E3-6842E022BFD4}">
      <dgm:prSet/>
      <dgm:spPr/>
      <dgm:t>
        <a:bodyPr/>
        <a:lstStyle/>
        <a:p>
          <a:endParaRPr lang="sv-SE"/>
        </a:p>
      </dgm:t>
    </dgm:pt>
    <dgm:pt modelId="{A8390957-4802-4199-92C2-7AB219A966CD}">
      <dgm:prSet phldrT="[Text]" custT="1"/>
      <dgm:spPr/>
      <dgm:t>
        <a:bodyPr/>
        <a:lstStyle/>
        <a:p>
          <a:r>
            <a:rPr lang="sv-SE" sz="2000" dirty="0"/>
            <a:t>Personal som arbetar riktat med riskgrupper</a:t>
          </a:r>
        </a:p>
      </dgm:t>
    </dgm:pt>
    <dgm:pt modelId="{76D74D5C-2704-484A-B3E3-07E84B0FC9D0}" type="parTrans" cxnId="{C1878E2A-5CC0-4AFF-B3D7-44AA6513167D}">
      <dgm:prSet/>
      <dgm:spPr/>
      <dgm:t>
        <a:bodyPr/>
        <a:lstStyle/>
        <a:p>
          <a:endParaRPr lang="sv-SE"/>
        </a:p>
      </dgm:t>
    </dgm:pt>
    <dgm:pt modelId="{9544FD52-2002-4EFC-9B43-234971575B52}" type="sibTrans" cxnId="{C1878E2A-5CC0-4AFF-B3D7-44AA6513167D}">
      <dgm:prSet/>
      <dgm:spPr/>
      <dgm:t>
        <a:bodyPr/>
        <a:lstStyle/>
        <a:p>
          <a:endParaRPr lang="sv-SE"/>
        </a:p>
      </dgm:t>
    </dgm:pt>
    <dgm:pt modelId="{B7F1D8CD-33E2-4804-872F-5F41174C138D}" type="pres">
      <dgm:prSet presAssocID="{6450B41C-157D-44B4-BCDF-F2673AA6C4EC}" presName="rootnode" presStyleCnt="0">
        <dgm:presLayoutVars>
          <dgm:chMax/>
          <dgm:chPref/>
          <dgm:dir/>
          <dgm:animLvl val="lvl"/>
        </dgm:presLayoutVars>
      </dgm:prSet>
      <dgm:spPr/>
    </dgm:pt>
    <dgm:pt modelId="{1A669240-D9CA-4D8C-83E5-D415F2E28A6A}" type="pres">
      <dgm:prSet presAssocID="{F62142ED-1B7E-474B-B697-0648F1849C91}" presName="composite" presStyleCnt="0"/>
      <dgm:spPr/>
    </dgm:pt>
    <dgm:pt modelId="{E3EA3430-5400-4D3E-9959-4F6921958BA8}" type="pres">
      <dgm:prSet presAssocID="{F62142ED-1B7E-474B-B697-0648F1849C91}" presName="LShape" presStyleLbl="alignNode1" presStyleIdx="0" presStyleCnt="5" custScaleX="134739" custLinFactNeighborX="-2524"/>
      <dgm:spPr>
        <a:solidFill>
          <a:srgbClr val="92D050"/>
        </a:solidFill>
        <a:ln>
          <a:solidFill>
            <a:srgbClr val="92D050"/>
          </a:solidFill>
        </a:ln>
      </dgm:spPr>
    </dgm:pt>
    <dgm:pt modelId="{700EFE53-C6B0-4BCF-B7DE-9357AF2CEEB8}" type="pres">
      <dgm:prSet presAssocID="{F62142ED-1B7E-474B-B697-0648F1849C91}" presName="ParentText" presStyleLbl="revTx" presStyleIdx="0" presStyleCnt="3" custScaleX="106854" custLinFactNeighborX="-13693" custLinFactNeighborY="104">
        <dgm:presLayoutVars>
          <dgm:chMax val="0"/>
          <dgm:chPref val="0"/>
          <dgm:bulletEnabled val="1"/>
        </dgm:presLayoutVars>
      </dgm:prSet>
      <dgm:spPr/>
    </dgm:pt>
    <dgm:pt modelId="{EF1C5277-ABD5-4D65-BE7D-694EE8E802CB}" type="pres">
      <dgm:prSet presAssocID="{F62142ED-1B7E-474B-B697-0648F1849C91}" presName="Triangle" presStyleLbl="alignNode1" presStyleIdx="1" presStyleCnt="5" custLinFactNeighborX="-14824"/>
      <dgm:spPr>
        <a:solidFill>
          <a:schemeClr val="bg1"/>
        </a:solidFill>
        <a:ln>
          <a:solidFill>
            <a:schemeClr val="bg1"/>
          </a:solidFill>
        </a:ln>
      </dgm:spPr>
    </dgm:pt>
    <dgm:pt modelId="{9D21B5C9-EA43-4DFE-99A9-FD94FB786F75}" type="pres">
      <dgm:prSet presAssocID="{A449B220-5DB5-4464-B022-0AC56BB3D80B}" presName="sibTrans" presStyleCnt="0"/>
      <dgm:spPr/>
    </dgm:pt>
    <dgm:pt modelId="{6AE34799-467A-4207-82D4-1A78A2AF52CB}" type="pres">
      <dgm:prSet presAssocID="{A449B220-5DB5-4464-B022-0AC56BB3D80B}" presName="space" presStyleCnt="0"/>
      <dgm:spPr/>
    </dgm:pt>
    <dgm:pt modelId="{E9FD5789-80E4-48A8-8C9F-E4B0573D72F4}" type="pres">
      <dgm:prSet presAssocID="{0A24DCB2-AF1B-4496-97A4-1084F42F5F29}" presName="composite" presStyleCnt="0"/>
      <dgm:spPr/>
    </dgm:pt>
    <dgm:pt modelId="{430A0954-D071-46F3-A738-072A7FD1BAC9}" type="pres">
      <dgm:prSet presAssocID="{0A24DCB2-AF1B-4496-97A4-1084F42F5F29}" presName="LShape" presStyleLbl="alignNode1" presStyleIdx="2" presStyleCnt="5" custScaleX="139335" custLinFactNeighborX="-2524"/>
      <dgm:spPr>
        <a:solidFill>
          <a:srgbClr val="FFFF00"/>
        </a:solidFill>
        <a:ln>
          <a:solidFill>
            <a:srgbClr val="FFFF00"/>
          </a:solidFill>
        </a:ln>
      </dgm:spPr>
    </dgm:pt>
    <dgm:pt modelId="{227ECCDA-60E1-46AA-8DA1-A6692594DCE6}" type="pres">
      <dgm:prSet presAssocID="{0A24DCB2-AF1B-4496-97A4-1084F42F5F29}" presName="ParentText" presStyleLbl="revTx" presStyleIdx="1" presStyleCnt="3" custScaleX="131621" custLinFactNeighborX="-2796">
        <dgm:presLayoutVars>
          <dgm:chMax val="0"/>
          <dgm:chPref val="0"/>
          <dgm:bulletEnabled val="1"/>
        </dgm:presLayoutVars>
      </dgm:prSet>
      <dgm:spPr/>
    </dgm:pt>
    <dgm:pt modelId="{66909790-A4AA-4399-87AA-14E6AA899316}" type="pres">
      <dgm:prSet presAssocID="{0A24DCB2-AF1B-4496-97A4-1084F42F5F29}" presName="Triangle" presStyleLbl="alignNode1" presStyleIdx="3" presStyleCnt="5" custLinFactNeighborX="-14824"/>
      <dgm:spPr>
        <a:solidFill>
          <a:schemeClr val="bg1"/>
        </a:solidFill>
        <a:ln>
          <a:solidFill>
            <a:schemeClr val="bg1"/>
          </a:solidFill>
        </a:ln>
      </dgm:spPr>
    </dgm:pt>
    <dgm:pt modelId="{3CAEB46E-2F8C-44E6-9061-61CC91463FC3}" type="pres">
      <dgm:prSet presAssocID="{49A6ADB5-DC5D-4B62-B87C-4C7FC18C3CA3}" presName="sibTrans" presStyleCnt="0"/>
      <dgm:spPr/>
    </dgm:pt>
    <dgm:pt modelId="{997DC15D-D768-4040-A952-62125B544FA7}" type="pres">
      <dgm:prSet presAssocID="{49A6ADB5-DC5D-4B62-B87C-4C7FC18C3CA3}" presName="space" presStyleCnt="0"/>
      <dgm:spPr/>
    </dgm:pt>
    <dgm:pt modelId="{23BC091D-6533-4DA7-9FA6-919D548532BA}" type="pres">
      <dgm:prSet presAssocID="{A8390957-4802-4199-92C2-7AB219A966CD}" presName="composite" presStyleCnt="0"/>
      <dgm:spPr/>
    </dgm:pt>
    <dgm:pt modelId="{3B0AF6E8-26DC-4DF3-BE91-ACF1650776F2}" type="pres">
      <dgm:prSet presAssocID="{A8390957-4802-4199-92C2-7AB219A966CD}" presName="LShape" presStyleLbl="alignNode1" presStyleIdx="4" presStyleCnt="5" custScaleX="132818" custLinFactNeighborX="4419" custLinFactNeighborY="-1064"/>
      <dgm:spPr>
        <a:solidFill>
          <a:srgbClr val="FF0000"/>
        </a:solidFill>
        <a:ln>
          <a:solidFill>
            <a:srgbClr val="FF0000"/>
          </a:solidFill>
        </a:ln>
      </dgm:spPr>
    </dgm:pt>
    <dgm:pt modelId="{0B119A69-81B8-47DA-8FA4-1843B4976314}" type="pres">
      <dgm:prSet presAssocID="{A8390957-4802-4199-92C2-7AB219A966CD}" presName="ParentText" presStyleLbl="revTx" presStyleIdx="2" presStyleCnt="3" custScaleX="130601" custLinFactNeighborX="4641" custLinFactNeighborY="-391">
        <dgm:presLayoutVars>
          <dgm:chMax val="0"/>
          <dgm:chPref val="0"/>
          <dgm:bulletEnabled val="1"/>
        </dgm:presLayoutVars>
      </dgm:prSet>
      <dgm:spPr/>
    </dgm:pt>
  </dgm:ptLst>
  <dgm:cxnLst>
    <dgm:cxn modelId="{1F254A10-9F0A-41D0-B566-0B0DA7ED3D29}" type="presOf" srcId="{0A24DCB2-AF1B-4496-97A4-1084F42F5F29}" destId="{227ECCDA-60E1-46AA-8DA1-A6692594DCE6}" srcOrd="0" destOrd="0" presId="urn:microsoft.com/office/officeart/2009/3/layout/StepUpProcess"/>
    <dgm:cxn modelId="{12383325-8A65-4FEF-9FBD-8A112448BEDA}" type="presOf" srcId="{F62142ED-1B7E-474B-B697-0648F1849C91}" destId="{700EFE53-C6B0-4BCF-B7DE-9357AF2CEEB8}" srcOrd="0" destOrd="0" presId="urn:microsoft.com/office/officeart/2009/3/layout/StepUpProcess"/>
    <dgm:cxn modelId="{A50E6926-2C7E-4CC9-B6B4-C6CFC17DCC71}" type="presOf" srcId="{A8390957-4802-4199-92C2-7AB219A966CD}" destId="{0B119A69-81B8-47DA-8FA4-1843B4976314}" srcOrd="0" destOrd="0" presId="urn:microsoft.com/office/officeart/2009/3/layout/StepUpProcess"/>
    <dgm:cxn modelId="{C1878E2A-5CC0-4AFF-B3D7-44AA6513167D}" srcId="{6450B41C-157D-44B4-BCDF-F2673AA6C4EC}" destId="{A8390957-4802-4199-92C2-7AB219A966CD}" srcOrd="2" destOrd="0" parTransId="{76D74D5C-2704-484A-B3E3-07E84B0FC9D0}" sibTransId="{9544FD52-2002-4EFC-9B43-234971575B52}"/>
    <dgm:cxn modelId="{977C293B-2E38-4E0D-84E3-6842E022BFD4}" srcId="{6450B41C-157D-44B4-BCDF-F2673AA6C4EC}" destId="{0A24DCB2-AF1B-4496-97A4-1084F42F5F29}" srcOrd="1" destOrd="0" parTransId="{0F4E07E7-31C6-4B43-9745-58A7C4D8A94D}" sibTransId="{49A6ADB5-DC5D-4B62-B87C-4C7FC18C3CA3}"/>
    <dgm:cxn modelId="{E987EA7D-D29C-4769-83BB-7C05FD305D2F}" type="presOf" srcId="{6450B41C-157D-44B4-BCDF-F2673AA6C4EC}" destId="{B7F1D8CD-33E2-4804-872F-5F41174C138D}" srcOrd="0" destOrd="0" presId="urn:microsoft.com/office/officeart/2009/3/layout/StepUpProcess"/>
    <dgm:cxn modelId="{17B079E6-434F-4690-950D-345A0C9EBD37}" srcId="{6450B41C-157D-44B4-BCDF-F2673AA6C4EC}" destId="{F62142ED-1B7E-474B-B697-0648F1849C91}" srcOrd="0" destOrd="0" parTransId="{770514D3-84AB-4193-B649-B95A432978A6}" sibTransId="{A449B220-5DB5-4464-B022-0AC56BB3D80B}"/>
    <dgm:cxn modelId="{7B0A036D-B755-49D3-AF42-5A088A7D80D2}" type="presParOf" srcId="{B7F1D8CD-33E2-4804-872F-5F41174C138D}" destId="{1A669240-D9CA-4D8C-83E5-D415F2E28A6A}" srcOrd="0" destOrd="0" presId="urn:microsoft.com/office/officeart/2009/3/layout/StepUpProcess"/>
    <dgm:cxn modelId="{09A74C20-139B-4CF5-ABDE-81FC4CF19C6A}" type="presParOf" srcId="{1A669240-D9CA-4D8C-83E5-D415F2E28A6A}" destId="{E3EA3430-5400-4D3E-9959-4F6921958BA8}" srcOrd="0" destOrd="0" presId="urn:microsoft.com/office/officeart/2009/3/layout/StepUpProcess"/>
    <dgm:cxn modelId="{6AABDDB6-F4BC-4744-8F1D-E371DFB4CB1A}" type="presParOf" srcId="{1A669240-D9CA-4D8C-83E5-D415F2E28A6A}" destId="{700EFE53-C6B0-4BCF-B7DE-9357AF2CEEB8}" srcOrd="1" destOrd="0" presId="urn:microsoft.com/office/officeart/2009/3/layout/StepUpProcess"/>
    <dgm:cxn modelId="{C0305FAB-553B-406C-8F6E-20F1FE39B577}" type="presParOf" srcId="{1A669240-D9CA-4D8C-83E5-D415F2E28A6A}" destId="{EF1C5277-ABD5-4D65-BE7D-694EE8E802CB}" srcOrd="2" destOrd="0" presId="urn:microsoft.com/office/officeart/2009/3/layout/StepUpProcess"/>
    <dgm:cxn modelId="{5B9A22F3-2240-4A7C-8ABA-EBDF7673FFC6}" type="presParOf" srcId="{B7F1D8CD-33E2-4804-872F-5F41174C138D}" destId="{9D21B5C9-EA43-4DFE-99A9-FD94FB786F75}" srcOrd="1" destOrd="0" presId="urn:microsoft.com/office/officeart/2009/3/layout/StepUpProcess"/>
    <dgm:cxn modelId="{C0A9EFAC-CCAF-432F-9479-87294621C090}" type="presParOf" srcId="{9D21B5C9-EA43-4DFE-99A9-FD94FB786F75}" destId="{6AE34799-467A-4207-82D4-1A78A2AF52CB}" srcOrd="0" destOrd="0" presId="urn:microsoft.com/office/officeart/2009/3/layout/StepUpProcess"/>
    <dgm:cxn modelId="{7C697BB0-C894-40C2-BF55-2713ECE90E30}" type="presParOf" srcId="{B7F1D8CD-33E2-4804-872F-5F41174C138D}" destId="{E9FD5789-80E4-48A8-8C9F-E4B0573D72F4}" srcOrd="2" destOrd="0" presId="urn:microsoft.com/office/officeart/2009/3/layout/StepUpProcess"/>
    <dgm:cxn modelId="{ED70C7F2-1474-4F64-A5D2-5135F4286FBB}" type="presParOf" srcId="{E9FD5789-80E4-48A8-8C9F-E4B0573D72F4}" destId="{430A0954-D071-46F3-A738-072A7FD1BAC9}" srcOrd="0" destOrd="0" presId="urn:microsoft.com/office/officeart/2009/3/layout/StepUpProcess"/>
    <dgm:cxn modelId="{F8184DAA-F746-4A25-9F45-7165FB17397A}" type="presParOf" srcId="{E9FD5789-80E4-48A8-8C9F-E4B0573D72F4}" destId="{227ECCDA-60E1-46AA-8DA1-A6692594DCE6}" srcOrd="1" destOrd="0" presId="urn:microsoft.com/office/officeart/2009/3/layout/StepUpProcess"/>
    <dgm:cxn modelId="{15220D61-522B-438C-B71D-14B827BF0BBE}" type="presParOf" srcId="{E9FD5789-80E4-48A8-8C9F-E4B0573D72F4}" destId="{66909790-A4AA-4399-87AA-14E6AA899316}" srcOrd="2" destOrd="0" presId="urn:microsoft.com/office/officeart/2009/3/layout/StepUpProcess"/>
    <dgm:cxn modelId="{3C984508-D92E-447A-A81C-DFD4BF487F29}" type="presParOf" srcId="{B7F1D8CD-33E2-4804-872F-5F41174C138D}" destId="{3CAEB46E-2F8C-44E6-9061-61CC91463FC3}" srcOrd="3" destOrd="0" presId="urn:microsoft.com/office/officeart/2009/3/layout/StepUpProcess"/>
    <dgm:cxn modelId="{09B69309-477F-4F76-A2FB-9BAA5CD84A7D}" type="presParOf" srcId="{3CAEB46E-2F8C-44E6-9061-61CC91463FC3}" destId="{997DC15D-D768-4040-A952-62125B544FA7}" srcOrd="0" destOrd="0" presId="urn:microsoft.com/office/officeart/2009/3/layout/StepUpProcess"/>
    <dgm:cxn modelId="{72B517C7-C42A-4214-BE4F-71BCD9CA8AE9}" type="presParOf" srcId="{B7F1D8CD-33E2-4804-872F-5F41174C138D}" destId="{23BC091D-6533-4DA7-9FA6-919D548532BA}" srcOrd="4" destOrd="0" presId="urn:microsoft.com/office/officeart/2009/3/layout/StepUpProcess"/>
    <dgm:cxn modelId="{9928167B-FE7D-41B3-ADA8-DEF7B09372D3}" type="presParOf" srcId="{23BC091D-6533-4DA7-9FA6-919D548532BA}" destId="{3B0AF6E8-26DC-4DF3-BE91-ACF1650776F2}" srcOrd="0" destOrd="0" presId="urn:microsoft.com/office/officeart/2009/3/layout/StepUpProcess"/>
    <dgm:cxn modelId="{EE7F2790-0CEE-4FFC-A73C-B1F8E6A8FD9E}" type="presParOf" srcId="{23BC091D-6533-4DA7-9FA6-919D548532BA}" destId="{0B119A69-81B8-47DA-8FA4-1843B497631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A3430-5400-4D3E-9959-4F6921958BA8}">
      <dsp:nvSpPr>
        <dsp:cNvPr id="0" name=""/>
        <dsp:cNvSpPr/>
      </dsp:nvSpPr>
      <dsp:spPr>
        <a:xfrm rot="5400000">
          <a:off x="1324343" y="337192"/>
          <a:ext cx="1160717" cy="2602358"/>
        </a:xfrm>
        <a:prstGeom prst="corner">
          <a:avLst>
            <a:gd name="adj1" fmla="val 16120"/>
            <a:gd name="adj2" fmla="val 16110"/>
          </a:avLst>
        </a:prstGeom>
        <a:solidFill>
          <a:srgbClr val="92D050"/>
        </a:solidFill>
        <a:ln w="254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00EFE53-C6B0-4BCF-B7DE-9357AF2CEEB8}">
      <dsp:nvSpPr>
        <dsp:cNvPr id="0" name=""/>
        <dsp:cNvSpPr/>
      </dsp:nvSpPr>
      <dsp:spPr>
        <a:xfrm>
          <a:off x="880820" y="1251332"/>
          <a:ext cx="1863197" cy="152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All kommunal personal</a:t>
          </a:r>
        </a:p>
      </dsp:txBody>
      <dsp:txXfrm>
        <a:off x="880820" y="1251332"/>
        <a:ext cx="1863197" cy="1528442"/>
      </dsp:txXfrm>
    </dsp:sp>
    <dsp:sp modelId="{EF1C5277-ABD5-4D65-BE7D-694EE8E802CB}">
      <dsp:nvSpPr>
        <dsp:cNvPr id="0" name=""/>
        <dsp:cNvSpPr/>
      </dsp:nvSpPr>
      <dsp:spPr>
        <a:xfrm>
          <a:off x="2545257" y="530476"/>
          <a:ext cx="328997" cy="328997"/>
        </a:xfrm>
        <a:prstGeom prst="triangle">
          <a:avLst>
            <a:gd name="adj" fmla="val 10000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430A0954-D071-46F3-A738-072A7FD1BAC9}">
      <dsp:nvSpPr>
        <dsp:cNvPr id="0" name=""/>
        <dsp:cNvSpPr/>
      </dsp:nvSpPr>
      <dsp:spPr>
        <a:xfrm rot="5400000">
          <a:off x="4170419" y="-235402"/>
          <a:ext cx="1160717" cy="2691126"/>
        </a:xfrm>
        <a:prstGeom prst="corner">
          <a:avLst>
            <a:gd name="adj1" fmla="val 16120"/>
            <a:gd name="adj2" fmla="val 16110"/>
          </a:avLst>
        </a:prstGeom>
        <a:solidFill>
          <a:srgbClr val="FFFF00"/>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sp>
    <dsp:sp modelId="{227ECCDA-60E1-46AA-8DA1-A6692594DCE6}">
      <dsp:nvSpPr>
        <dsp:cNvPr id="0" name=""/>
        <dsp:cNvSpPr/>
      </dsp:nvSpPr>
      <dsp:spPr>
        <a:xfrm>
          <a:off x="3700976" y="721531"/>
          <a:ext cx="2295056" cy="152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Personal med individnära arbete</a:t>
          </a:r>
        </a:p>
      </dsp:txBody>
      <dsp:txXfrm>
        <a:off x="3700976" y="721531"/>
        <a:ext cx="2295056" cy="1528442"/>
      </dsp:txXfrm>
    </dsp:sp>
    <dsp:sp modelId="{66909790-A4AA-4399-87AA-14E6AA899316}">
      <dsp:nvSpPr>
        <dsp:cNvPr id="0" name=""/>
        <dsp:cNvSpPr/>
      </dsp:nvSpPr>
      <dsp:spPr>
        <a:xfrm>
          <a:off x="5391333" y="2264"/>
          <a:ext cx="328997" cy="328997"/>
        </a:xfrm>
        <a:prstGeom prst="triangle">
          <a:avLst>
            <a:gd name="adj" fmla="val 100000"/>
          </a:avLst>
        </a:prstGeom>
        <a:solidFill>
          <a:schemeClr val="bg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3B0AF6E8-26DC-4DF3-BE91-ACF1650776F2}">
      <dsp:nvSpPr>
        <dsp:cNvPr id="0" name=""/>
        <dsp:cNvSpPr/>
      </dsp:nvSpPr>
      <dsp:spPr>
        <a:xfrm rot="5400000">
          <a:off x="7043274" y="-713029"/>
          <a:ext cx="1160717" cy="2565256"/>
        </a:xfrm>
        <a:prstGeom prst="corner">
          <a:avLst>
            <a:gd name="adj1" fmla="val 16120"/>
            <a:gd name="adj2" fmla="val 16110"/>
          </a:avLst>
        </a:prstGeom>
        <a:solidFill>
          <a:srgbClr val="FF0000"/>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0B119A69-81B8-47DA-8FA4-1843B4976314}">
      <dsp:nvSpPr>
        <dsp:cNvPr id="0" name=""/>
        <dsp:cNvSpPr/>
      </dsp:nvSpPr>
      <dsp:spPr>
        <a:xfrm>
          <a:off x="6578305" y="187343"/>
          <a:ext cx="2277270" cy="1528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sv-SE" sz="2000" kern="1200" dirty="0"/>
            <a:t>Personal som arbetar riktat med riskgrupper</a:t>
          </a:r>
        </a:p>
      </dsp:txBody>
      <dsp:txXfrm>
        <a:off x="6578305" y="187343"/>
        <a:ext cx="2277270" cy="152844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D5BAB-E0D0-437A-9058-430252D9D618}" type="datetimeFigureOut">
              <a:rPr lang="en-GB" smtClean="0"/>
              <a:t>22/03/2024</a:t>
            </a:fld>
            <a:endParaRPr lang="en-GB"/>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2B2F27-15E0-4742-B0BA-181C870B2AA2}" type="slidenum">
              <a:rPr lang="en-GB" smtClean="0"/>
              <a:t>‹#›</a:t>
            </a:fld>
            <a:endParaRPr lang="en-GB"/>
          </a:p>
        </p:txBody>
      </p:sp>
    </p:spTree>
    <p:extLst>
      <p:ext uri="{BB962C8B-B14F-4D97-AF65-F5344CB8AC3E}">
        <p14:creationId xmlns:p14="http://schemas.microsoft.com/office/powerpoint/2010/main" val="184180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C2B2F27-15E0-4742-B0BA-181C870B2AA2}" type="slidenum">
              <a:rPr lang="sv-SE" smtClean="0"/>
              <a:t>1</a:t>
            </a:fld>
            <a:endParaRPr lang="sv-SE"/>
          </a:p>
        </p:txBody>
      </p:sp>
    </p:spTree>
    <p:extLst>
      <p:ext uri="{BB962C8B-B14F-4D97-AF65-F5344CB8AC3E}">
        <p14:creationId xmlns:p14="http://schemas.microsoft.com/office/powerpoint/2010/main" val="160296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Verksamheter som omfattas av riktlinjen är följande: </a:t>
            </a:r>
          </a:p>
          <a:p>
            <a:endParaRPr lang="sv-SE" dirty="0"/>
          </a:p>
          <a:p>
            <a:pPr>
              <a:lnSpc>
                <a:spcPts val="1600"/>
              </a:lnSpc>
              <a:tabLst>
                <a:tab pos="215900" algn="l"/>
              </a:tabLst>
            </a:pPr>
            <a:r>
              <a:rPr lang="sv-SE" sz="1200" dirty="0">
                <a:effectLst/>
                <a:latin typeface="Times New Roman" panose="02020603050405020304" pitchFamily="18" charset="0"/>
                <a:ea typeface="Times New Roman" panose="02020603050405020304" pitchFamily="18" charset="0"/>
              </a:rPr>
              <a:t>Kommunal hälso- och sjukvård och vård och omsorg  </a:t>
            </a:r>
          </a:p>
          <a:p>
            <a:pPr>
              <a:lnSpc>
                <a:spcPts val="1600"/>
              </a:lnSpc>
              <a:tabLst>
                <a:tab pos="215900" algn="l"/>
              </a:tabLst>
            </a:pPr>
            <a:endParaRPr lang="sv-SE" sz="1200" dirty="0">
              <a:effectLst/>
              <a:latin typeface="Times New Roman" panose="02020603050405020304" pitchFamily="18" charset="0"/>
              <a:ea typeface="Times New Roman" panose="02020603050405020304" pitchFamily="18" charset="0"/>
            </a:endParaRPr>
          </a:p>
          <a:p>
            <a:pPr>
              <a:lnSpc>
                <a:spcPts val="1600"/>
              </a:lnSpc>
              <a:tabLst>
                <a:tab pos="215900" algn="l"/>
              </a:tabLst>
            </a:pPr>
            <a:r>
              <a:rPr lang="sv-SE" sz="1200" dirty="0">
                <a:effectLst/>
                <a:latin typeface="Times New Roman" panose="02020603050405020304" pitchFamily="18" charset="0"/>
                <a:ea typeface="Times New Roman" panose="02020603050405020304" pitchFamily="18" charset="0"/>
              </a:rPr>
              <a:t>Individ- och familjeomsorg enligt Socialtjänstlagen (</a:t>
            </a:r>
            <a:r>
              <a:rPr lang="sv-SE" sz="1200" dirty="0" err="1">
                <a:effectLst/>
                <a:latin typeface="Times New Roman" panose="02020603050405020304" pitchFamily="18" charset="0"/>
                <a:ea typeface="Times New Roman" panose="02020603050405020304" pitchFamily="18" charset="0"/>
              </a:rPr>
              <a:t>SoL</a:t>
            </a:r>
            <a:r>
              <a:rPr lang="sv-SE" sz="1200" dirty="0">
                <a:effectLst/>
                <a:latin typeface="Times New Roman" panose="02020603050405020304" pitchFamily="18" charset="0"/>
                <a:ea typeface="Times New Roman" panose="02020603050405020304" pitchFamily="18" charset="0"/>
              </a:rPr>
              <a:t>) </a:t>
            </a:r>
          </a:p>
          <a:p>
            <a:pPr>
              <a:lnSpc>
                <a:spcPts val="1600"/>
              </a:lnSpc>
              <a:tabLst>
                <a:tab pos="215900" algn="l"/>
              </a:tabLst>
            </a:pPr>
            <a:endParaRPr lang="sv-SE" sz="1200" dirty="0">
              <a:effectLst/>
              <a:latin typeface="Times New Roman" panose="02020603050405020304" pitchFamily="18" charset="0"/>
              <a:ea typeface="Times New Roman" panose="02020603050405020304" pitchFamily="18" charset="0"/>
            </a:endParaRPr>
          </a:p>
          <a:p>
            <a:pPr>
              <a:lnSpc>
                <a:spcPts val="1600"/>
              </a:lnSpc>
              <a:tabLst>
                <a:tab pos="215900" algn="l"/>
              </a:tabLst>
            </a:pPr>
            <a:r>
              <a:rPr lang="sv-SE" sz="1200" dirty="0">
                <a:effectLst/>
                <a:latin typeface="Times New Roman" panose="02020603050405020304" pitchFamily="18" charset="0"/>
                <a:ea typeface="Times New Roman" panose="02020603050405020304" pitchFamily="18" charset="0"/>
              </a:rPr>
              <a:t>Lag om stöd och service till vissa funktionshindrade (LSS) omfattas av riktlinjen. </a:t>
            </a:r>
          </a:p>
          <a:p>
            <a:endParaRPr lang="sv-SE"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10</a:t>
            </a:fld>
            <a:endParaRPr lang="en-GB"/>
          </a:p>
        </p:txBody>
      </p:sp>
    </p:spTree>
    <p:extLst>
      <p:ext uri="{BB962C8B-B14F-4D97-AF65-F5344CB8AC3E}">
        <p14:creationId xmlns:p14="http://schemas.microsoft.com/office/powerpoint/2010/main" val="2531936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Kapitel 4 är själva kärnan i riktlinjen och här hittar ni information om hantering av suicidalt beteende, suicidrisk och suicid. Inledningsvis hittar ni basinformation, så som beteendeförändringar att vara uppmärksam på, vilka åtgärder som ska vidtas vid akut läge för suicid, vilka åtgärder som ska vidtas vid stark oro för suicid samt information om vikten av att våga ställa frågan om suicidtankar och mående samt information om samtalsverktyget suicidstegen.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t>****Om någon undrar vad suicidstegen är**** </a:t>
            </a:r>
            <a:r>
              <a:rPr lang="sv-SE" i="1" dirty="0"/>
              <a:t>Suicidstegen är ett samtalsstöd för att säkerställa att relevanta frågor ställs och för att underlätta identifieringen av suicidrisk. Det kan även fungera som ett stöd i bedömningen av vilken typ av insats som situationen kräver, t ex om det räcker med ett medmänskligt stöttande samtal, om individen ska hänvisas till vårdcentralen eller om det krävs en akut kontakt med psykiatrin</a:t>
            </a:r>
            <a:r>
              <a:rPr lang="sv-SE"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Därefter övergår kapitlet till indelningar av olika lägen som kan uppstå, i form av: </a:t>
            </a:r>
          </a:p>
          <a:p>
            <a:endParaRPr lang="sv-SE" dirty="0"/>
          </a:p>
          <a:p>
            <a:r>
              <a:rPr lang="sv-SE" dirty="0"/>
              <a:t>- Insatser när läget inte är akut. </a:t>
            </a:r>
          </a:p>
          <a:p>
            <a:r>
              <a:rPr lang="sv-SE" dirty="0"/>
              <a:t>- Åtgärder i akut läge vid suicidförsök</a:t>
            </a:r>
          </a:p>
          <a:p>
            <a:r>
              <a:rPr lang="sv-SE" dirty="0"/>
              <a:t>- Vid inträffat suicid</a:t>
            </a:r>
          </a:p>
          <a:p>
            <a:endParaRPr lang="sv-SE" dirty="0"/>
          </a:p>
          <a:p>
            <a:r>
              <a:rPr lang="sv-SE" dirty="0"/>
              <a:t>Varje kapitel är uppdelat i olika ansvarsområden </a:t>
            </a:r>
            <a:r>
              <a:rPr lang="sv-SE" b="1" dirty="0"/>
              <a:t>– NÄSTA BILD</a:t>
            </a:r>
          </a:p>
        </p:txBody>
      </p:sp>
      <p:sp>
        <p:nvSpPr>
          <p:cNvPr id="4" name="Platshållare för bildnummer 3"/>
          <p:cNvSpPr>
            <a:spLocks noGrp="1"/>
          </p:cNvSpPr>
          <p:nvPr>
            <p:ph type="sldNum" sz="quarter" idx="5"/>
          </p:nvPr>
        </p:nvSpPr>
        <p:spPr/>
        <p:txBody>
          <a:bodyPr/>
          <a:lstStyle/>
          <a:p>
            <a:fld id="{3C2B2F27-15E0-4742-B0BA-181C870B2AA2}" type="slidenum">
              <a:rPr lang="en-GB" smtClean="0"/>
              <a:t>12</a:t>
            </a:fld>
            <a:endParaRPr lang="en-GB"/>
          </a:p>
        </p:txBody>
      </p:sp>
    </p:spTree>
    <p:extLst>
      <p:ext uri="{BB962C8B-B14F-4D97-AF65-F5344CB8AC3E}">
        <p14:creationId xmlns:p14="http://schemas.microsoft.com/office/powerpoint/2010/main" val="186564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Olika funktioner har alltså olika ansvar i olika situationer och inom varje läge som kan uppstå så är det specificerat i riktlinjen vilket ansvar som varje funktion har. Dock är det viktigt att komma ihåg att alla, oavsett vem man är eller vilken funktion man har, har ett medmänskligt ansvar när det handlar om att rädda liv i en akut situation. </a:t>
            </a:r>
          </a:p>
          <a:p>
            <a:endParaRPr lang="sv-SE" dirty="0"/>
          </a:p>
          <a:p>
            <a:r>
              <a:rPr lang="sv-SE" dirty="0"/>
              <a:t>En uppdelning har gjorts gällande legitimerad och icke legitimerad personal: </a:t>
            </a:r>
          </a:p>
          <a:p>
            <a:endParaRPr lang="sv-SE" dirty="0"/>
          </a:p>
          <a:p>
            <a:pPr>
              <a:lnSpc>
                <a:spcPts val="1600"/>
              </a:lnSpc>
              <a:tabLst>
                <a:tab pos="215900" algn="l"/>
              </a:tabLst>
            </a:pPr>
            <a:r>
              <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rPr>
              <a:t>- Legitimerad personal</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a:p>
            <a:pPr marL="0" indent="0">
              <a:lnSpc>
                <a:spcPts val="1600"/>
              </a:lnSpc>
              <a:buNone/>
              <a:tabLst>
                <a:tab pos="215900" algn="l"/>
              </a:tabLst>
            </a:pP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Avser sjuksköterska och arbetsterapeut i den kommunala hälso- och sjukvården.</a:t>
            </a:r>
            <a:r>
              <a:rPr lang="sv-SE" sz="12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200" i="1" dirty="0">
              <a:effectLst/>
              <a:latin typeface="Times New Roman" panose="02020603050405020304" pitchFamily="18" charset="0"/>
              <a:ea typeface="Times New Roman" panose="02020603050405020304" pitchFamily="18" charset="0"/>
            </a:endParaRPr>
          </a:p>
          <a:p>
            <a:pPr>
              <a:lnSpc>
                <a:spcPts val="1600"/>
              </a:lnSpc>
              <a:tabLst>
                <a:tab pos="215900" algn="l"/>
              </a:tabLst>
            </a:pPr>
            <a:r>
              <a:rPr lang="sv-SE" sz="1200" b="1" dirty="0">
                <a:effectLst/>
                <a:latin typeface="Times New Roman" panose="02020603050405020304" pitchFamily="18" charset="0"/>
                <a:ea typeface="Times New Roman" panose="02020603050405020304" pitchFamily="18" charset="0"/>
                <a:cs typeface="Times New Roman" panose="02020603050405020304" pitchFamily="18" charset="0"/>
              </a:rPr>
              <a:t>- Icke legitimerad personal  </a:t>
            </a:r>
            <a:r>
              <a:rPr lang="sv-SE"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v-SE" sz="1200" dirty="0">
              <a:effectLst/>
              <a:latin typeface="Times New Roman" panose="02020603050405020304" pitchFamily="18" charset="0"/>
              <a:ea typeface="Times New Roman" panose="02020603050405020304" pitchFamily="18" charset="0"/>
            </a:endParaRPr>
          </a:p>
          <a:p>
            <a:pPr marL="0" indent="0">
              <a:lnSpc>
                <a:spcPts val="1600"/>
              </a:lnSpc>
              <a:buNone/>
              <a:tabLst>
                <a:tab pos="215900" algn="l"/>
              </a:tabLst>
            </a:pPr>
            <a:r>
              <a:rPr lang="sv-SE" sz="1200" i="1" dirty="0">
                <a:effectLst/>
                <a:latin typeface="Times New Roman" panose="02020603050405020304" pitchFamily="18" charset="0"/>
                <a:ea typeface="Times New Roman" panose="02020603050405020304" pitchFamily="18" charset="0"/>
                <a:cs typeface="Times New Roman" panose="02020603050405020304" pitchFamily="18" charset="0"/>
              </a:rPr>
              <a:t>Avser personal såsom omvårdnadspersonal, undersköterska, vårdbiträde, kuratorer, </a:t>
            </a:r>
            <a:r>
              <a:rPr lang="sv-SE" sz="1200" i="1" dirty="0">
                <a:effectLst/>
                <a:latin typeface="Times New Roman" panose="02020603050405020304" pitchFamily="18" charset="0"/>
                <a:ea typeface="Times New Roman" panose="02020603050405020304" pitchFamily="18" charset="0"/>
              </a:rPr>
              <a:t>handläggare, behandlingsassistenter, handledare, boendestödjare, personlig assistent. </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13</a:t>
            </a:fld>
            <a:endParaRPr lang="en-GB"/>
          </a:p>
        </p:txBody>
      </p:sp>
    </p:spTree>
    <p:extLst>
      <p:ext uri="{BB962C8B-B14F-4D97-AF65-F5344CB8AC3E}">
        <p14:creationId xmlns:p14="http://schemas.microsoft.com/office/powerpoint/2010/main" val="103687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Utöver riktlinjens information om hantering av suicidalt beteende, suicidrisk och suicid så finns information om samverkan där vikten av att även samverka med en individs privata nätverk lyfts fram. Barn som anhöriga och efterlevande har inte ett eget kapitel, men är en viktig grupp som inte får förbises och därför ägnar vi lite extra tid till detta under den här presentationen. Vi ska även kort gå igenom individens väg i vården och därefter information om kontaktvägar, rekommenderade utbildningar, viktiga webbsidor, information om uppföljning och slutligen kika på olika lite på det stödmaterial som återfinns i riktlinjen.  </a:t>
            </a:r>
          </a:p>
        </p:txBody>
      </p:sp>
      <p:sp>
        <p:nvSpPr>
          <p:cNvPr id="4" name="Platshållare för bildnummer 3"/>
          <p:cNvSpPr>
            <a:spLocks noGrp="1"/>
          </p:cNvSpPr>
          <p:nvPr>
            <p:ph type="sldNum" sz="quarter" idx="5"/>
          </p:nvPr>
        </p:nvSpPr>
        <p:spPr/>
        <p:txBody>
          <a:bodyPr/>
          <a:lstStyle/>
          <a:p>
            <a:fld id="{3C2B2F27-15E0-4742-B0BA-181C870B2AA2}" type="slidenum">
              <a:rPr lang="en-GB" smtClean="0"/>
              <a:t>14</a:t>
            </a:fld>
            <a:endParaRPr lang="en-GB"/>
          </a:p>
        </p:txBody>
      </p:sp>
    </p:spTree>
    <p:extLst>
      <p:ext uri="{BB962C8B-B14F-4D97-AF65-F5344CB8AC3E}">
        <p14:creationId xmlns:p14="http://schemas.microsoft.com/office/powerpoint/2010/main" val="3866302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800" dirty="0">
                <a:effectLst/>
                <a:latin typeface="Times New Roman" panose="02020603050405020304" pitchFamily="18" charset="0"/>
                <a:ea typeface="Times New Roman" panose="02020603050405020304" pitchFamily="18" charset="0"/>
              </a:rPr>
              <a:t>Samverkan. I arbetet med en suicidnära individ är samverkan av stor vikt då en individ har flera behov och rör sig i flera delar i samhället. Många aktörer kan därför vara berörda och det ställer krav på förståelse och samarbete i omgivande samhällsstrukturer. </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Exempel på samverkansaktörer som kan komma att bli aktuella runt en suicidnära individ är: </a:t>
            </a:r>
          </a:p>
          <a:p>
            <a:endParaRPr lang="sv-SE" sz="1800" dirty="0">
              <a:effectLst/>
              <a:latin typeface="Times New Roman" panose="02020603050405020304" pitchFamily="18" charset="0"/>
              <a:ea typeface="Times New Roman" panose="02020603050405020304" pitchFamily="18" charset="0"/>
            </a:endParaRPr>
          </a:p>
          <a:p>
            <a:pPr marL="342900" lvl="0" indent="-342900">
              <a:lnSpc>
                <a:spcPts val="1600"/>
              </a:lnSpc>
              <a:buFont typeface="Symbol" panose="05050102010706020507" pitchFamily="18" charset="2"/>
              <a:buChar char=""/>
              <a:tabLst>
                <a:tab pos="215900" algn="l"/>
                <a:tab pos="215900" algn="l"/>
              </a:tabLst>
            </a:pPr>
            <a:r>
              <a:rPr lang="sv-SE" sz="1800" dirty="0">
                <a:effectLst/>
                <a:ea typeface="Times New Roman" panose="02020603050405020304" pitchFamily="18" charset="0"/>
              </a:rPr>
              <a:t>Vårdnadshavare, familj, partner, vänner, kamratstödjare/arbetskamrater   </a:t>
            </a:r>
          </a:p>
          <a:p>
            <a:pPr marL="342900" lvl="0" indent="-342900">
              <a:lnSpc>
                <a:spcPts val="1600"/>
              </a:lnSpc>
              <a:buFont typeface="Symbol" panose="05050102010706020507" pitchFamily="18" charset="2"/>
              <a:buChar char=""/>
              <a:tabLst>
                <a:tab pos="215900" algn="l"/>
                <a:tab pos="215900" algn="l"/>
              </a:tabLst>
            </a:pPr>
            <a:r>
              <a:rPr lang="sv-SE" sz="1800" dirty="0">
                <a:effectLst/>
                <a:ea typeface="Times New Roman" panose="02020603050405020304" pitchFamily="18" charset="0"/>
              </a:rPr>
              <a:t>Lärare, HR-personal, elevhälsopersonal, företagshälsopersonal, annan personal i skola eller på arbetsplats (inkl. lokalvårdare och vaktmästare), första hjälpare, volontärer   </a:t>
            </a:r>
          </a:p>
          <a:p>
            <a:pPr marL="342900" lvl="0" indent="-342900">
              <a:lnSpc>
                <a:spcPts val="1600"/>
              </a:lnSpc>
              <a:buFont typeface="Symbol" panose="05050102010706020507" pitchFamily="18" charset="2"/>
              <a:buChar char=""/>
              <a:tabLst>
                <a:tab pos="215900" algn="l"/>
                <a:tab pos="215900" algn="l"/>
              </a:tabLst>
            </a:pPr>
            <a:r>
              <a:rPr lang="sv-SE" sz="1800" dirty="0">
                <a:effectLst/>
                <a:ea typeface="Times New Roman" panose="02020603050405020304" pitchFamily="18" charset="0"/>
              </a:rPr>
              <a:t>Behandlare i psykosociala team och läkare i primärvården, </a:t>
            </a:r>
            <a:br>
              <a:rPr lang="sv-SE" sz="1800" dirty="0">
                <a:effectLst/>
                <a:ea typeface="Times New Roman" panose="02020603050405020304" pitchFamily="18" charset="0"/>
              </a:rPr>
            </a:br>
            <a:r>
              <a:rPr lang="sv-SE" sz="1800" dirty="0">
                <a:effectLst/>
                <a:ea typeface="Times New Roman" panose="02020603050405020304" pitchFamily="18" charset="0"/>
              </a:rPr>
              <a:t>specialistvårdspersonal/behandlare och vårdare inom psykiatri och beroendevård, socialtjänst, kriminalvård   </a:t>
            </a:r>
            <a:endParaRPr lang="sv-SE" sz="1800" dirty="0">
              <a:effectLst/>
              <a:latin typeface="Times New Roman" panose="02020603050405020304" pitchFamily="18" charset="0"/>
              <a:ea typeface="Times New Roman" panose="02020603050405020304" pitchFamily="18" charset="0"/>
            </a:endParaRPr>
          </a:p>
          <a:p>
            <a:endParaRPr lang="sv-SE" sz="1800" dirty="0">
              <a:effectLst/>
              <a:latin typeface="Times New Roman" panose="02020603050405020304" pitchFamily="18" charset="0"/>
              <a:ea typeface="Times New Roman" panose="02020603050405020304" pitchFamily="18" charset="0"/>
            </a:endParaRPr>
          </a:p>
          <a:p>
            <a:r>
              <a:rPr lang="sv-SE" sz="2800" dirty="0"/>
              <a:t>En samordnad individuell plan (SIP) ska upprättas om det finns eller påbörjas en kontakt med annan huvudman. Inhämta samtycke från individen och ställ frågan om det finns andra vård- eller myndighetskontakter samt andra personer i individens övriga nätverk som kan vara viktiga att samverka med vid behov. I kontakt med individens privata nätverk är det av stor vikt att fånga upp behovet av anhörigstöd och hänvisa till lämplig insats. </a:t>
            </a:r>
            <a:endParaRPr lang="sv-SE" sz="1800" dirty="0">
              <a:effectLst/>
              <a:latin typeface="Times New Roman" panose="02020603050405020304" pitchFamily="18" charset="0"/>
              <a:ea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3C2B2F27-15E0-4742-B0BA-181C870B2AA2}" type="slidenum">
              <a:rPr lang="en-GB" smtClean="0"/>
              <a:t>15</a:t>
            </a:fld>
            <a:endParaRPr lang="en-GB"/>
          </a:p>
        </p:txBody>
      </p:sp>
    </p:spTree>
    <p:extLst>
      <p:ext uri="{BB962C8B-B14F-4D97-AF65-F5344CB8AC3E}">
        <p14:creationId xmlns:p14="http://schemas.microsoft.com/office/powerpoint/2010/main" val="493596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8D580-BEEA-3E25-764A-568D0D4AE08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6C63FD6-FE27-9CE9-8A0F-3810C501C8A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E24CCD73-BC02-CC7B-C826-E1D1AA46F964}"/>
              </a:ext>
            </a:extLst>
          </p:cNvPr>
          <p:cNvSpPr>
            <a:spLocks noGrp="1"/>
          </p:cNvSpPr>
          <p:nvPr>
            <p:ph type="body" idx="1"/>
          </p:nvPr>
        </p:nvSpPr>
        <p:spPr/>
        <p:txBody>
          <a:bodyPr/>
          <a:lstStyle/>
          <a:p>
            <a:r>
              <a:rPr lang="sv-SE" b="0" i="0" dirty="0">
                <a:solidFill>
                  <a:srgbClr val="171611"/>
                </a:solidFill>
                <a:effectLst/>
                <a:latin typeface="Jost"/>
              </a:rPr>
              <a:t>Många barn växer upp med missbruk, psykisk ohälsa, våld, allvarlig sjukdom eller dödsfall i familjen. Det finns hög risk för allvarliga konsekvenser som rör barnens hälsa, skolgång och arbetsliv. </a:t>
            </a:r>
          </a:p>
          <a:p>
            <a:endParaRPr lang="sv-SE" b="0" i="0" dirty="0">
              <a:solidFill>
                <a:srgbClr val="171611"/>
              </a:solidFill>
              <a:effectLst/>
              <a:latin typeface="Jost"/>
            </a:endParaRPr>
          </a:p>
          <a:p>
            <a:r>
              <a:rPr lang="sv-SE" b="0" i="0" dirty="0">
                <a:solidFill>
                  <a:srgbClr val="171611"/>
                </a:solidFill>
                <a:effectLst/>
                <a:latin typeface="Jost"/>
              </a:rPr>
              <a:t>Genom stöd till barnen går det att förbättra situationen här och nu, och förebygga riskerna. </a:t>
            </a:r>
            <a:r>
              <a:rPr lang="sv-SE" dirty="0"/>
              <a:t>Barn som anhöriga är särskilt sårbara, av flera olika skäl, särskilt de yngre barnen. Dels är de beroende av såväl den som drabbas som den andra vuxna i familjen (i den mån det finns någon), dels kan de ha svårare att förstå det som händer, liksom orsakerna. </a:t>
            </a:r>
          </a:p>
          <a:p>
            <a:endParaRPr lang="sv-SE" dirty="0"/>
          </a:p>
          <a:p>
            <a:r>
              <a:rPr lang="sv-SE" dirty="0"/>
              <a:t>Det är viktigt, och en rättighet som barn som anhörig eller efterlevande har, att få stöd i sin situation. </a:t>
            </a:r>
          </a:p>
          <a:p>
            <a:endParaRPr lang="sv-SE" dirty="0"/>
          </a:p>
          <a:p>
            <a:r>
              <a:rPr lang="sv-SE" dirty="0"/>
              <a:t>För att säkerställa att den rätten tillgodoses behöver det följas upp att barnet har fått tillgång till det stöd som hen behöver och i riktlinjen står det därför att det ska finnas en rutin/plan på arbetsplatsen för att en orosanmälan ska upprättas när det finns minderåriga barn i suicidförsök/suicidärenden. Det handlar inte om att den omsorgsperson som finns kvar i livet är olämplig eller att det automatisk blir omsorgssvikt när det finns psykisk ohälsa med i bilden, utan i det här fallet handlar det endast om att barnet inte ska falla mellan stolarna och riskera att bli utan det stöd hen behöver. </a:t>
            </a:r>
          </a:p>
          <a:p>
            <a:endParaRPr lang="sv-SE" dirty="0"/>
          </a:p>
          <a:p>
            <a:r>
              <a:rPr lang="sv-SE" dirty="0"/>
              <a:t>Detta ska framgå tydligt till omsorgsperson och barnet (när det är lämpligt) i samband med att orosanmälan upprättas. Barn till föräldrar som har en psykisk sjukdom kan bl.a. få stöd via Region Örebro läns verksamhet, Kuling. Vart barn som efterlevande kan få stöd ska vi gå igenom lite senare i presentationen</a:t>
            </a:r>
          </a:p>
          <a:p>
            <a:endParaRPr lang="sv-SE" dirty="0"/>
          </a:p>
          <a:p>
            <a:r>
              <a:rPr lang="sv-SE" dirty="0"/>
              <a:t>Vill man veta mer om barn som anhöriga så hittar ni information på den här länken. </a:t>
            </a:r>
            <a:r>
              <a:rPr lang="sv-SE" b="1" dirty="0"/>
              <a:t>PEKA PÅ SISTA LÄNKEN</a:t>
            </a:r>
          </a:p>
        </p:txBody>
      </p:sp>
      <p:sp>
        <p:nvSpPr>
          <p:cNvPr id="4" name="Platshållare för bildnummer 3">
            <a:extLst>
              <a:ext uri="{FF2B5EF4-FFF2-40B4-BE49-F238E27FC236}">
                <a16:creationId xmlns:a16="http://schemas.microsoft.com/office/drawing/2014/main" id="{9BA51710-BAC6-A2DA-E6FC-CCEB59E86F9E}"/>
              </a:ext>
            </a:extLst>
          </p:cNvPr>
          <p:cNvSpPr>
            <a:spLocks noGrp="1"/>
          </p:cNvSpPr>
          <p:nvPr>
            <p:ph type="sldNum" sz="quarter" idx="5"/>
          </p:nvPr>
        </p:nvSpPr>
        <p:spPr/>
        <p:txBody>
          <a:bodyPr/>
          <a:lstStyle/>
          <a:p>
            <a:fld id="{3C2B2F27-15E0-4742-B0BA-181C870B2AA2}" type="slidenum">
              <a:rPr lang="en-GB" smtClean="0"/>
              <a:t>16</a:t>
            </a:fld>
            <a:endParaRPr lang="en-GB"/>
          </a:p>
        </p:txBody>
      </p:sp>
    </p:spTree>
    <p:extLst>
      <p:ext uri="{BB962C8B-B14F-4D97-AF65-F5344CB8AC3E}">
        <p14:creationId xmlns:p14="http://schemas.microsoft.com/office/powerpoint/2010/main" val="2806345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FD003-74ED-ACDF-D034-25D5F3BE4E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B488795-2375-867A-54EC-D465E95C239F}"/>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3F898D7B-8F06-8113-5F8A-D0D9D58EFDF1}"/>
              </a:ext>
            </a:extLst>
          </p:cNvPr>
          <p:cNvSpPr>
            <a:spLocks noGrp="1"/>
          </p:cNvSpPr>
          <p:nvPr>
            <p:ph type="body" idx="1"/>
          </p:nvPr>
        </p:nvSpPr>
        <p:spPr/>
        <p:txBody>
          <a:bodyPr/>
          <a:lstStyle/>
          <a:p>
            <a:r>
              <a:rPr lang="sv-SE" dirty="0"/>
              <a:t>Samverkan och informationsöverföring med Region Örebro län är aktuellt när båda parter har en vårdrelation och behöver planera den enskildes vård och omsorg tillsammans. </a:t>
            </a:r>
          </a:p>
          <a:p>
            <a:endParaRPr lang="sv-SE" dirty="0"/>
          </a:p>
          <a:p>
            <a:r>
              <a:rPr lang="sv-SE" dirty="0"/>
              <a:t>I flödesschemat som ni ser här på bilden beskrivs individens väg i vården för att tydliggöra ansvarsområden inom Region Örebro län och öka kunskapen om individens generella väg i vården. De ljuslila pratbubblorna är utformade utifrån ett kommunalt medarbetarperspektiv. Flödesschemat grundar sig i informationen i den här riktlinjen och Region Örebro läns vårdprogram för suicidnära patienter.</a:t>
            </a:r>
          </a:p>
        </p:txBody>
      </p:sp>
      <p:sp>
        <p:nvSpPr>
          <p:cNvPr id="4" name="Platshållare för bildnummer 3">
            <a:extLst>
              <a:ext uri="{FF2B5EF4-FFF2-40B4-BE49-F238E27FC236}">
                <a16:creationId xmlns:a16="http://schemas.microsoft.com/office/drawing/2014/main" id="{F1F6400B-16BA-47FE-547D-F98BE878642B}"/>
              </a:ext>
            </a:extLst>
          </p:cNvPr>
          <p:cNvSpPr>
            <a:spLocks noGrp="1"/>
          </p:cNvSpPr>
          <p:nvPr>
            <p:ph type="sldNum" sz="quarter" idx="5"/>
          </p:nvPr>
        </p:nvSpPr>
        <p:spPr/>
        <p:txBody>
          <a:bodyPr/>
          <a:lstStyle/>
          <a:p>
            <a:fld id="{3C2B2F27-15E0-4742-B0BA-181C870B2AA2}" type="slidenum">
              <a:rPr lang="en-GB" smtClean="0"/>
              <a:t>17</a:t>
            </a:fld>
            <a:endParaRPr lang="en-GB"/>
          </a:p>
        </p:txBody>
      </p:sp>
    </p:spTree>
    <p:extLst>
      <p:ext uri="{BB962C8B-B14F-4D97-AF65-F5344CB8AC3E}">
        <p14:creationId xmlns:p14="http://schemas.microsoft.com/office/powerpoint/2010/main" val="325538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BF498-ACAB-A9A6-B21E-E441281902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F95A683-1C34-22F1-D62E-8D6FBC029163}"/>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A92761A4-D31B-1AE3-1FCF-1FEA014215E5}"/>
              </a:ext>
            </a:extLst>
          </p:cNvPr>
          <p:cNvSpPr>
            <a:spLocks noGrp="1"/>
          </p:cNvSpPr>
          <p:nvPr>
            <p:ph type="body" idx="1"/>
          </p:nvPr>
        </p:nvSpPr>
        <p:spPr/>
        <p:txBody>
          <a:bodyPr/>
          <a:lstStyle/>
          <a:p>
            <a:r>
              <a:rPr lang="sv-SE" dirty="0"/>
              <a:t>Kapitel 7 i riktlinjen innehåller olika kontaktvägar som är bra att ha kunskap om. Det står även med kort information om de olika verksamheterna som är tänkt att underlätta i hänvisnings- och kontaktsituationer. Samtliga gäller för hela länet. </a:t>
            </a:r>
          </a:p>
          <a:p>
            <a:endParaRPr lang="sv-SE" dirty="0"/>
          </a:p>
        </p:txBody>
      </p:sp>
      <p:sp>
        <p:nvSpPr>
          <p:cNvPr id="4" name="Platshållare för bildnummer 3">
            <a:extLst>
              <a:ext uri="{FF2B5EF4-FFF2-40B4-BE49-F238E27FC236}">
                <a16:creationId xmlns:a16="http://schemas.microsoft.com/office/drawing/2014/main" id="{64215777-A7D0-9654-C9B5-0A42B43C9B55}"/>
              </a:ext>
            </a:extLst>
          </p:cNvPr>
          <p:cNvSpPr>
            <a:spLocks noGrp="1"/>
          </p:cNvSpPr>
          <p:nvPr>
            <p:ph type="sldNum" sz="quarter" idx="5"/>
          </p:nvPr>
        </p:nvSpPr>
        <p:spPr/>
        <p:txBody>
          <a:bodyPr/>
          <a:lstStyle/>
          <a:p>
            <a:fld id="{3C2B2F27-15E0-4742-B0BA-181C870B2AA2}" type="slidenum">
              <a:rPr lang="en-GB" smtClean="0"/>
              <a:t>18</a:t>
            </a:fld>
            <a:endParaRPr lang="en-GB"/>
          </a:p>
        </p:txBody>
      </p:sp>
    </p:spTree>
    <p:extLst>
      <p:ext uri="{BB962C8B-B14F-4D97-AF65-F5344CB8AC3E}">
        <p14:creationId xmlns:p14="http://schemas.microsoft.com/office/powerpoint/2010/main" val="3417808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41A67-3F4C-4680-D90A-14D98234B03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24D71C-C454-FA3B-DDFF-C92D35F0A365}"/>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ED4181BB-54F9-4A2B-B25E-107BD261E322}"/>
              </a:ext>
            </a:extLst>
          </p:cNvPr>
          <p:cNvSpPr>
            <a:spLocks noGrp="1"/>
          </p:cNvSpPr>
          <p:nvPr>
            <p:ph type="body" idx="1"/>
          </p:nvPr>
        </p:nvSpPr>
        <p:spPr/>
        <p:txBody>
          <a:bodyPr/>
          <a:lstStyle/>
          <a:p>
            <a:r>
              <a:rPr lang="sv-SE" dirty="0"/>
              <a:t>I Örebro län finns det en länsgemensam utbildningssatsning i psykisk första hjälpen som heter Mental Health </a:t>
            </a:r>
            <a:r>
              <a:rPr lang="sv-SE" dirty="0" err="1"/>
              <a:t>First</a:t>
            </a:r>
            <a:r>
              <a:rPr lang="sv-SE" dirty="0"/>
              <a:t> </a:t>
            </a:r>
            <a:r>
              <a:rPr lang="sv-SE" dirty="0" err="1"/>
              <a:t>Aid</a:t>
            </a:r>
            <a:r>
              <a:rPr lang="sv-SE" dirty="0"/>
              <a:t> (MHFA)</a:t>
            </a:r>
            <a:r>
              <a:rPr lang="sv-SE" b="0" i="0" dirty="0">
                <a:solidFill>
                  <a:srgbClr val="000000"/>
                </a:solidFill>
                <a:effectLst/>
                <a:latin typeface="DM Sans" panose="020F0502020204030204" pitchFamily="2" charset="0"/>
              </a:rPr>
              <a:t>. Tanken bakom utbildningsprogrammet är snarlik den vid fysisk Första hjälpen-utbildning: Att ge kursdeltagaren sådana kunskaper som tillåter denne att rycka in och ge en första hjälp tills den drabbade fått professionell hjälp.</a:t>
            </a:r>
            <a:r>
              <a:rPr lang="sv-SE" dirty="0"/>
              <a:t> Som ett komplement till MHFA finns det i riktlinjen en utbildningstrappa som ger en översikt över andra utbildningar som tillgängliga på marknaden. Utbildningstrappan är uppdelad i 3 nivåer:</a:t>
            </a:r>
          </a:p>
          <a:p>
            <a:endParaRPr lang="sv-SE" dirty="0"/>
          </a:p>
          <a:p>
            <a:r>
              <a:rPr lang="sv-SE" dirty="0"/>
              <a:t>- Nivå 1 som riktar sig till all kommunal personal</a:t>
            </a:r>
          </a:p>
          <a:p>
            <a:r>
              <a:rPr lang="sv-SE" dirty="0"/>
              <a:t>- Nivå 2 som riktar sig till personal med individnära arbete</a:t>
            </a:r>
          </a:p>
          <a:p>
            <a:r>
              <a:rPr lang="sv-SE" dirty="0"/>
              <a:t>- Nivå 3 som riktar sig till personal som arbetar riktat med riskgrupper</a:t>
            </a:r>
          </a:p>
          <a:p>
            <a:endParaRPr lang="sv-SE" dirty="0"/>
          </a:p>
          <a:p>
            <a:r>
              <a:rPr lang="sv-SE" dirty="0"/>
              <a:t>För att skapa en trygghet i att kunna upptäcka, bemöta och hänvisa är det viktigt att man har en grundkunskap inom området. För vår verksamhet är planen att alla medarbetare ska gå *****</a:t>
            </a:r>
            <a:r>
              <a:rPr lang="sv-SE" b="1" dirty="0"/>
              <a:t>FYLL I VAD SOM GÄLLER FÖR DEN SPECIFIKA ARBETSPLATSEN*****</a:t>
            </a:r>
          </a:p>
        </p:txBody>
      </p:sp>
      <p:sp>
        <p:nvSpPr>
          <p:cNvPr id="4" name="Platshållare för bildnummer 3">
            <a:extLst>
              <a:ext uri="{FF2B5EF4-FFF2-40B4-BE49-F238E27FC236}">
                <a16:creationId xmlns:a16="http://schemas.microsoft.com/office/drawing/2014/main" id="{FD458EFF-A052-BE00-5160-928270BAF124}"/>
              </a:ext>
            </a:extLst>
          </p:cNvPr>
          <p:cNvSpPr>
            <a:spLocks noGrp="1"/>
          </p:cNvSpPr>
          <p:nvPr>
            <p:ph type="sldNum" sz="quarter" idx="5"/>
          </p:nvPr>
        </p:nvSpPr>
        <p:spPr/>
        <p:txBody>
          <a:bodyPr/>
          <a:lstStyle/>
          <a:p>
            <a:fld id="{3C2B2F27-15E0-4742-B0BA-181C870B2AA2}" type="slidenum">
              <a:rPr lang="en-GB" smtClean="0"/>
              <a:t>19</a:t>
            </a:fld>
            <a:endParaRPr lang="en-GB"/>
          </a:p>
        </p:txBody>
      </p:sp>
    </p:spTree>
    <p:extLst>
      <p:ext uri="{BB962C8B-B14F-4D97-AF65-F5344CB8AC3E}">
        <p14:creationId xmlns:p14="http://schemas.microsoft.com/office/powerpoint/2010/main" val="3890234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På dessa webbsidor hittar du mer viktig information som kan vara hjälpsamt i det suicidpreventiva arbetet. </a:t>
            </a:r>
          </a:p>
        </p:txBody>
      </p:sp>
      <p:sp>
        <p:nvSpPr>
          <p:cNvPr id="4" name="Platshållare för bildnummer 3"/>
          <p:cNvSpPr>
            <a:spLocks noGrp="1"/>
          </p:cNvSpPr>
          <p:nvPr>
            <p:ph type="sldNum" sz="quarter" idx="5"/>
          </p:nvPr>
        </p:nvSpPr>
        <p:spPr/>
        <p:txBody>
          <a:bodyPr/>
          <a:lstStyle/>
          <a:p>
            <a:fld id="{3C2B2F27-15E0-4742-B0BA-181C870B2AA2}" type="slidenum">
              <a:rPr lang="en-GB" smtClean="0"/>
              <a:t>20</a:t>
            </a:fld>
            <a:endParaRPr lang="en-GB"/>
          </a:p>
        </p:txBody>
      </p:sp>
    </p:spTree>
    <p:extLst>
      <p:ext uri="{BB962C8B-B14F-4D97-AF65-F5344CB8AC3E}">
        <p14:creationId xmlns:p14="http://schemas.microsoft.com/office/powerpoint/2010/main" val="162880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2</a:t>
            </a:fld>
            <a:endParaRPr lang="en-GB"/>
          </a:p>
        </p:txBody>
      </p:sp>
    </p:spTree>
    <p:extLst>
      <p:ext uri="{BB962C8B-B14F-4D97-AF65-F5344CB8AC3E}">
        <p14:creationId xmlns:p14="http://schemas.microsoft.com/office/powerpoint/2010/main" val="3093373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Efter att riktlinjen har implementeras på arbetsplatsen välkomnar den författande arbetsgruppen ytterligare synpunkter från berörda verksamheter på riktlinjens gångbarhet i det dagliga arbetet. </a:t>
            </a:r>
          </a:p>
          <a:p>
            <a:endParaRPr lang="sv-SE" dirty="0"/>
          </a:p>
          <a:p>
            <a:r>
              <a:rPr lang="sv-SE" dirty="0"/>
              <a:t>För att samla in synpunkter från er på ett strukturerat sätt så vill </a:t>
            </a:r>
            <a:r>
              <a:rPr lang="sv-SE" b="1" dirty="0"/>
              <a:t>jag </a:t>
            </a:r>
            <a:r>
              <a:rPr lang="sv-SE" b="0" dirty="0"/>
              <a:t>(enhetschef) </a:t>
            </a:r>
            <a:r>
              <a:rPr lang="sv-SE" dirty="0"/>
              <a:t>att ni skickar in dessa till </a:t>
            </a:r>
            <a:r>
              <a:rPr lang="sv-SE" b="1" dirty="0"/>
              <a:t>mig</a:t>
            </a:r>
            <a:r>
              <a:rPr lang="sv-SE" dirty="0"/>
              <a:t> (enhetschef) via mejl märkt ”Riktlinje för suicidprevention” och i slutet av det här året så skickar </a:t>
            </a:r>
            <a:r>
              <a:rPr lang="sv-SE" b="1" dirty="0"/>
              <a:t>jag</a:t>
            </a:r>
            <a:r>
              <a:rPr lang="sv-SE" dirty="0"/>
              <a:t> (enhetschef) in en sammanställning av dessa till riktlinjens arbetsgrupp för vidare hantering i revideringsarbetet.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första revidering och uppföljning av riktlinjens innehåll genomförs ett år efter att riktlinjen antagits. Därefter följs den upp vart tredje år. </a:t>
            </a:r>
          </a:p>
        </p:txBody>
      </p:sp>
      <p:sp>
        <p:nvSpPr>
          <p:cNvPr id="4" name="Platshållare för bildnummer 3"/>
          <p:cNvSpPr>
            <a:spLocks noGrp="1"/>
          </p:cNvSpPr>
          <p:nvPr>
            <p:ph type="sldNum" sz="quarter" idx="5"/>
          </p:nvPr>
        </p:nvSpPr>
        <p:spPr/>
        <p:txBody>
          <a:bodyPr/>
          <a:lstStyle/>
          <a:p>
            <a:fld id="{3C2B2F27-15E0-4742-B0BA-181C870B2AA2}" type="slidenum">
              <a:rPr lang="en-GB" smtClean="0"/>
              <a:t>21</a:t>
            </a:fld>
            <a:endParaRPr lang="en-GB"/>
          </a:p>
        </p:txBody>
      </p:sp>
    </p:spTree>
    <p:extLst>
      <p:ext uri="{BB962C8B-B14F-4D97-AF65-F5344CB8AC3E}">
        <p14:creationId xmlns:p14="http://schemas.microsoft.com/office/powerpoint/2010/main" val="3215815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B2F58-3ACA-D708-5B5C-8C4384D578D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E7AFA38-A7FB-9841-D701-A33090C57EE6}"/>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A8F4B61-15C4-1338-2B6A-BFB883D244A9}"/>
              </a:ext>
            </a:extLst>
          </p:cNvPr>
          <p:cNvSpPr>
            <a:spLocks noGrp="1"/>
          </p:cNvSpPr>
          <p:nvPr>
            <p:ph type="body" idx="1"/>
          </p:nvPr>
        </p:nvSpPr>
        <p:spPr/>
        <p:txBody>
          <a:bodyPr/>
          <a:lstStyle/>
          <a:p>
            <a:r>
              <a:rPr lang="sv-SE" dirty="0"/>
              <a:t>Sist i riktlinjen hittar ni program, rutiner, metoder och checklistor kopplade till riktlinjen. </a:t>
            </a:r>
          </a:p>
          <a:p>
            <a:endParaRPr lang="sv-SE" dirty="0"/>
          </a:p>
          <a:p>
            <a:r>
              <a:rPr lang="sv-SE" dirty="0"/>
              <a:t>- Det finns länk till det nationella handlingsprogrammet för suicidprevention. </a:t>
            </a:r>
          </a:p>
          <a:p>
            <a:endParaRPr lang="sv-SE" dirty="0"/>
          </a:p>
          <a:p>
            <a:r>
              <a:rPr lang="sv-SE" dirty="0"/>
              <a:t>- Information om Samordnad individuell plan (SIP), som är ett viktigt samverkansverktyg. </a:t>
            </a:r>
          </a:p>
          <a:p>
            <a:endParaRPr lang="sv-SE" dirty="0"/>
          </a:p>
          <a:p>
            <a:r>
              <a:rPr lang="sv-SE" dirty="0"/>
              <a:t>- Suicidstegen, som är </a:t>
            </a:r>
            <a:r>
              <a:rPr lang="sv-SE" sz="1800" dirty="0">
                <a:effectLst/>
                <a:latin typeface="Times New Roman" panose="02020603050405020304" pitchFamily="18" charset="0"/>
                <a:ea typeface="Times New Roman" panose="02020603050405020304" pitchFamily="18" charset="0"/>
              </a:rPr>
              <a:t>instrumentet som ger stöd i samtal med en suicidnära individ. Instrumentet kan användas av alla yrkeskategorier och är ett samtalsstöd för att säkerställa att relevanta frågor ställs och för att underlätta identifieringen av suicidrisk. Det kan även fungera som ett stöd i bedömningen av vilken typ av insats som situationen kräver, t ex om det räcker med ett medmänskligt stöttande samtal, om individen ska hänvisas till vårdcentralen eller om det krävs en akut kontakt med psykiatrin. </a:t>
            </a:r>
          </a:p>
          <a:p>
            <a:endParaRPr lang="sv-SE"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effectLst/>
                <a:latin typeface="Times New Roman" panose="02020603050405020304" pitchFamily="18" charset="0"/>
                <a:ea typeface="Times New Roman" panose="02020603050405020304" pitchFamily="18" charset="0"/>
              </a:rPr>
              <a:t>- Information om </a:t>
            </a:r>
            <a:r>
              <a:rPr lang="sv-SE" sz="1800" dirty="0" err="1">
                <a:effectLst/>
                <a:latin typeface="Times New Roman" panose="02020603050405020304" pitchFamily="18" charset="0"/>
                <a:ea typeface="Times New Roman" panose="02020603050405020304" pitchFamily="18" charset="0"/>
              </a:rPr>
              <a:t>ViSam</a:t>
            </a:r>
            <a:r>
              <a:rPr lang="sv-SE" sz="1800" dirty="0">
                <a:effectLst/>
                <a:latin typeface="Times New Roman" panose="02020603050405020304" pitchFamily="18" charset="0"/>
                <a:ea typeface="Times New Roman" panose="02020603050405020304" pitchFamily="18" charset="0"/>
              </a:rPr>
              <a:t>-modellen </a:t>
            </a:r>
            <a:r>
              <a:rPr lang="sv-SE" sz="1800" b="0" dirty="0">
                <a:effectLst/>
                <a:latin typeface="Times New Roman" panose="02020603050405020304" pitchFamily="18" charset="0"/>
                <a:ea typeface="Times New Roman" panose="02020603050405020304" pitchFamily="18" charset="0"/>
              </a:rPr>
              <a:t>(</a:t>
            </a:r>
            <a:r>
              <a:rPr lang="sv-SE" sz="2800" b="1" i="0" dirty="0">
                <a:effectLst/>
                <a:latin typeface="var(--h1_typography-font-family)"/>
              </a:rPr>
              <a:t>V</a:t>
            </a:r>
            <a:r>
              <a:rPr lang="sv-SE" sz="2800" b="0" i="0" dirty="0">
                <a:effectLst/>
                <a:latin typeface="var(--h1_typography-font-family)"/>
              </a:rPr>
              <a:t>år planering och</a:t>
            </a:r>
            <a:r>
              <a:rPr lang="sv-SE" sz="2800" b="1" i="0" dirty="0">
                <a:effectLst/>
                <a:latin typeface="var(--h1_typography-font-family)"/>
              </a:rPr>
              <a:t> i</a:t>
            </a:r>
            <a:r>
              <a:rPr lang="sv-SE" sz="2800" b="0" i="0" dirty="0">
                <a:effectLst/>
                <a:latin typeface="var(--h1_typography-font-family)"/>
              </a:rPr>
              <a:t>nformationsöverföring i en </a:t>
            </a:r>
            <a:r>
              <a:rPr lang="sv-SE" sz="2800" b="1" i="0" dirty="0">
                <a:effectLst/>
                <a:latin typeface="var(--h1_typography-font-family)"/>
              </a:rPr>
              <a:t>sam</a:t>
            </a:r>
            <a:r>
              <a:rPr lang="sv-SE" sz="2800" b="0" i="0" dirty="0">
                <a:effectLst/>
                <a:latin typeface="var(--h1_typography-font-family)"/>
              </a:rPr>
              <a:t>lad modell)</a:t>
            </a:r>
            <a:r>
              <a:rPr lang="sv-SE" sz="1800" b="0" dirty="0">
                <a:effectLst/>
                <a:latin typeface="Times New Roman" panose="02020603050405020304" pitchFamily="18" charset="0"/>
                <a:ea typeface="Times New Roman" panose="02020603050405020304" pitchFamily="18" charset="0"/>
              </a:rPr>
              <a:t> </a:t>
            </a:r>
            <a:r>
              <a:rPr lang="sv-SE" sz="1800" dirty="0">
                <a:effectLst/>
                <a:latin typeface="Times New Roman" panose="02020603050405020304" pitchFamily="18" charset="0"/>
                <a:ea typeface="Times New Roman" panose="02020603050405020304" pitchFamily="18" charset="0"/>
              </a:rPr>
              <a:t>som är till hjälp i det praktiska genomförandet av en personcentrerad och sammanhållen planering tillsammans med den enskilde eller dennes närstående. </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 - Region Örebro läns vårdprogram för suicidnära patienter där man kan hitta information om hur sjukvården arbetar med målgruppen</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 Ett metodstöd som heter ”Suicidnära tillstånd, förslag och stöd för svåra samtal”. I broschyren hittar ni ett material som kan vara till hjälp i samtal med en suicidnära individ. </a:t>
            </a:r>
          </a:p>
          <a:p>
            <a:endParaRPr lang="sv-SE" sz="1800" dirty="0">
              <a:effectLst/>
              <a:latin typeface="Times New Roman" panose="02020603050405020304" pitchFamily="18" charset="0"/>
              <a:ea typeface="Times New Roman" panose="02020603050405020304" pitchFamily="18" charset="0"/>
            </a:endParaRPr>
          </a:p>
          <a:p>
            <a:r>
              <a:rPr lang="sv-SE" sz="1800" dirty="0">
                <a:effectLst/>
                <a:latin typeface="Times New Roman" panose="02020603050405020304" pitchFamily="18" charset="0"/>
                <a:ea typeface="Times New Roman" panose="02020603050405020304" pitchFamily="18" charset="0"/>
              </a:rPr>
              <a:t>- Och sist hittar ni en mall, som bl. a. </a:t>
            </a:r>
            <a:r>
              <a:rPr lang="sv-SE" sz="1800" dirty="0" err="1">
                <a:effectLst/>
                <a:latin typeface="Times New Roman" panose="02020603050405020304" pitchFamily="18" charset="0"/>
                <a:ea typeface="Times New Roman" panose="02020603050405020304" pitchFamily="18" charset="0"/>
              </a:rPr>
              <a:t>Suicide</a:t>
            </a:r>
            <a:r>
              <a:rPr lang="sv-SE" sz="1800" dirty="0">
                <a:effectLst/>
                <a:latin typeface="Times New Roman" panose="02020603050405020304" pitchFamily="18" charset="0"/>
                <a:ea typeface="Times New Roman" panose="02020603050405020304" pitchFamily="18" charset="0"/>
              </a:rPr>
              <a:t> </a:t>
            </a:r>
            <a:r>
              <a:rPr lang="sv-SE" sz="1800" dirty="0" err="1">
                <a:effectLst/>
                <a:latin typeface="Times New Roman" panose="02020603050405020304" pitchFamily="18" charset="0"/>
                <a:ea typeface="Times New Roman" panose="02020603050405020304" pitchFamily="18" charset="0"/>
              </a:rPr>
              <a:t>Zero</a:t>
            </a:r>
            <a:r>
              <a:rPr lang="sv-SE" sz="1800" dirty="0">
                <a:effectLst/>
                <a:latin typeface="Times New Roman" panose="02020603050405020304" pitchFamily="18" charset="0"/>
                <a:ea typeface="Times New Roman" panose="02020603050405020304" pitchFamily="18" charset="0"/>
              </a:rPr>
              <a:t> har varit med och tagit fram, som ska vara till hjälp vid upprättande av en krisplan tillsammans med en suicidnära individ. I dokumentet samlas information som kan vara till hjälp för individen och omgivningen vid en suicidal kris. Man kan exempelvis samla information om tidiga tecken på försämrat mående, strategier för att hantera dipparna och viktiga kontakter. En mall som med fördel kan fyllas i gemensamt med samverkanspartners på ett samverkansmöte, med individens samtycke naturligtvis. </a:t>
            </a:r>
          </a:p>
          <a:p>
            <a:endParaRPr lang="sv-SE" sz="1800" dirty="0">
              <a:effectLst/>
              <a:latin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A3EB8598-5FB7-EF97-ADAB-F66DAE60BB71}"/>
              </a:ext>
            </a:extLst>
          </p:cNvPr>
          <p:cNvSpPr>
            <a:spLocks noGrp="1"/>
          </p:cNvSpPr>
          <p:nvPr>
            <p:ph type="sldNum" sz="quarter" idx="5"/>
          </p:nvPr>
        </p:nvSpPr>
        <p:spPr/>
        <p:txBody>
          <a:bodyPr/>
          <a:lstStyle/>
          <a:p>
            <a:fld id="{3C2B2F27-15E0-4742-B0BA-181C870B2AA2}" type="slidenum">
              <a:rPr lang="en-GB" smtClean="0"/>
              <a:t>22</a:t>
            </a:fld>
            <a:endParaRPr lang="en-GB"/>
          </a:p>
        </p:txBody>
      </p:sp>
    </p:spTree>
    <p:extLst>
      <p:ext uri="{BB962C8B-B14F-4D97-AF65-F5344CB8AC3E}">
        <p14:creationId xmlns:p14="http://schemas.microsoft.com/office/powerpoint/2010/main" val="1149253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DD120-E014-D620-2AA8-478482FD9F5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F5840D1-6552-1A23-3C3A-6DB2CFD4563C}"/>
              </a:ext>
            </a:extLst>
          </p:cNvPr>
          <p:cNvSpPr>
            <a:spLocks noGrp="1" noRot="1" noChangeAspect="1"/>
          </p:cNvSpPr>
          <p:nvPr>
            <p:ph type="sldImg"/>
          </p:nvPr>
        </p:nvSpPr>
        <p:spPr>
          <a:xfrm>
            <a:off x="381000" y="685800"/>
            <a:ext cx="6096000" cy="3429000"/>
          </a:xfrm>
        </p:spPr>
      </p:sp>
      <p:sp>
        <p:nvSpPr>
          <p:cNvPr id="3" name="Platshållare för anteckningar 2">
            <a:extLst>
              <a:ext uri="{FF2B5EF4-FFF2-40B4-BE49-F238E27FC236}">
                <a16:creationId xmlns:a16="http://schemas.microsoft.com/office/drawing/2014/main" id="{03A6608C-7781-2AFD-5B12-B3DC919FE3F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Tack för er tid och kom ihåg att alla kan bidra till det här viktiga arbetet. Tillsammans kan vi rädda liv!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CEF7D84B-12E6-8DED-DFD0-A5E22F1398A4}"/>
              </a:ext>
            </a:extLst>
          </p:cNvPr>
          <p:cNvSpPr>
            <a:spLocks noGrp="1"/>
          </p:cNvSpPr>
          <p:nvPr>
            <p:ph type="sldNum" sz="quarter" idx="10"/>
          </p:nvPr>
        </p:nvSpPr>
        <p:spPr/>
        <p:txBody>
          <a:bodyPr/>
          <a:lstStyle/>
          <a:p>
            <a:fld id="{3C2B2F27-15E0-4742-B0BA-181C870B2AA2}" type="slidenum">
              <a:rPr lang="sv-SE" smtClean="0"/>
              <a:t>23</a:t>
            </a:fld>
            <a:endParaRPr lang="sv-SE"/>
          </a:p>
        </p:txBody>
      </p:sp>
    </p:spTree>
    <p:extLst>
      <p:ext uri="{BB962C8B-B14F-4D97-AF65-F5344CB8AC3E}">
        <p14:creationId xmlns:p14="http://schemas.microsoft.com/office/powerpoint/2010/main" val="153585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ircular"/>
              </a:rPr>
              <a:t>1. Mellan 85-90 procent av dem som gjort allvarliga självmordsförsök och överlevt avlider inte av självmord senare i livet. Man vill egentligen inte dö, utan vill bort från sitt lidande. Alla som står runtomkring kan förstärka skälen att leva för den som mår dåligt. Även de mest allvarliga självmordstankar kommer och går. Många av dem som överlevt ett självmordsförsök frågar sig efteråt: ”Hur kunde jag tänka så?”</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circ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000000"/>
                </a:solidFill>
                <a:effectLst/>
                <a:latin typeface="circular"/>
              </a:rPr>
              <a:t>2. Att prata om suicid innebär inte att man ”väcker den björn som sover”. Att sätta ord på tankarna tillsammans med någon som vill lyssna kan istället hjälpa oss att hitta andra utvägar eller göra oss medvetna om att vi behöver söka hjälp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000000"/>
              </a:solidFill>
              <a:effectLst/>
              <a:latin typeface="circ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Idag ska vi gå igenom den nya riktlinjen för suicidpreventivt arbete som innehåller information om hur vi på den här arbetsplatsen ska arbeta för att minska antalet suicid och suicidförsök. Hur vi ska rädda liv!</a:t>
            </a:r>
          </a:p>
          <a:p>
            <a:endParaRPr lang="sv-SE"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3</a:t>
            </a:fld>
            <a:endParaRPr lang="en-GB"/>
          </a:p>
        </p:txBody>
      </p:sp>
    </p:spTree>
    <p:extLst>
      <p:ext uri="{BB962C8B-B14F-4D97-AF65-F5344CB8AC3E}">
        <p14:creationId xmlns:p14="http://schemas.microsoft.com/office/powerpoint/2010/main" val="384831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171450" indent="-171450">
              <a:buFontTx/>
              <a:buChar char="-"/>
            </a:pPr>
            <a:r>
              <a:rPr lang="sv-SE" dirty="0"/>
              <a:t>Syftet med presentationen är att ge er en möjlighet att orientera er i den nya riktlinjen för suicidprevention. Presentationen tar ca 30 minuter. </a:t>
            </a:r>
          </a:p>
          <a:p>
            <a:pPr marL="171450" indent="-171450">
              <a:buFontTx/>
              <a:buChar char="-"/>
            </a:pPr>
            <a:r>
              <a:rPr lang="sv-SE" dirty="0"/>
              <a:t>Suicid är ett ämne som kan väcka känslor. Är det någon som behöver prata efteråt går det bra att vända sig till *******</a:t>
            </a:r>
          </a:p>
          <a:p>
            <a:pPr marL="171450" indent="-171450">
              <a:buFontTx/>
              <a:buChar char="-"/>
            </a:pPr>
            <a:r>
              <a:rPr lang="sv-SE" dirty="0"/>
              <a:t>Behöver någon lämna lokalen eller ta en paus under presentationen så är det helt okej. Gör bara ett **TECKEN** så att vi vet om någon i gruppen ska följa med dig ut och vara ett stöd. </a:t>
            </a:r>
          </a:p>
        </p:txBody>
      </p:sp>
      <p:sp>
        <p:nvSpPr>
          <p:cNvPr id="4" name="Platshållare för bildnummer 3"/>
          <p:cNvSpPr>
            <a:spLocks noGrp="1"/>
          </p:cNvSpPr>
          <p:nvPr>
            <p:ph type="sldNum" sz="quarter" idx="5"/>
          </p:nvPr>
        </p:nvSpPr>
        <p:spPr/>
        <p:txBody>
          <a:bodyPr/>
          <a:lstStyle/>
          <a:p>
            <a:fld id="{3C2B2F27-15E0-4742-B0BA-181C870B2AA2}" type="slidenum">
              <a:rPr lang="en-GB" smtClean="0"/>
              <a:t>4</a:t>
            </a:fld>
            <a:endParaRPr lang="en-GB"/>
          </a:p>
        </p:txBody>
      </p:sp>
    </p:spTree>
    <p:extLst>
      <p:ext uri="{BB962C8B-B14F-4D97-AF65-F5344CB8AC3E}">
        <p14:creationId xmlns:p14="http://schemas.microsoft.com/office/powerpoint/2010/main" val="250581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Riktlinjen för suicidprevention syftar till att ge personal inom kommunal verksamhet kunskap om suicidpreventivt hanterande vid akut och icke akut situation, för att ett patientsäkert arbete ska bedrivas. Det är dock viktigt att komma ihåg att individuella anpassningar utifrån individers unika behov naturligtvis kan förekomma i det praktiska arbetet. </a:t>
            </a:r>
          </a:p>
          <a:p>
            <a:endParaRPr lang="sv-SE" dirty="0"/>
          </a:p>
          <a:p>
            <a:r>
              <a:rPr lang="sv-SE" dirty="0"/>
              <a:t>Riktlinjen innehåller: </a:t>
            </a:r>
          </a:p>
          <a:p>
            <a:endParaRPr lang="sv-SE" dirty="0"/>
          </a:p>
          <a:p>
            <a:r>
              <a:rPr lang="sv-SE" dirty="0"/>
              <a:t>- Definitioner </a:t>
            </a:r>
          </a:p>
          <a:p>
            <a:r>
              <a:rPr lang="sv-SE" dirty="0"/>
              <a:t>- Hantering av suicidalt beteende, suicidrisk och suicid</a:t>
            </a:r>
          </a:p>
          <a:p>
            <a:r>
              <a:rPr lang="sv-SE" dirty="0"/>
              <a:t>- Enhetschefens övergripande ansvar</a:t>
            </a:r>
          </a:p>
          <a:p>
            <a:r>
              <a:rPr lang="sv-SE" dirty="0"/>
              <a:t>- Insatser i ej akut läge</a:t>
            </a:r>
          </a:p>
          <a:p>
            <a:r>
              <a:rPr lang="sv-SE" dirty="0"/>
              <a:t>- Åtgärder i akut läge vid suicidförsök</a:t>
            </a:r>
          </a:p>
          <a:p>
            <a:r>
              <a:rPr lang="sv-SE" dirty="0"/>
              <a:t>- Åtgärder vid inträffat suicid</a:t>
            </a:r>
          </a:p>
          <a:p>
            <a:r>
              <a:rPr lang="sv-SE" dirty="0"/>
              <a:t>- Samverkan</a:t>
            </a:r>
          </a:p>
          <a:p>
            <a:r>
              <a:rPr lang="sv-SE" dirty="0"/>
              <a:t>- Individens väg i vården</a:t>
            </a:r>
          </a:p>
          <a:p>
            <a:r>
              <a:rPr lang="sv-SE" dirty="0"/>
              <a:t>- Kunskapshöjande insatser</a:t>
            </a:r>
          </a:p>
          <a:p>
            <a:r>
              <a:rPr lang="sv-SE" dirty="0"/>
              <a:t>- Kontaktvägar</a:t>
            </a:r>
          </a:p>
          <a:p>
            <a:r>
              <a:rPr lang="sv-SE" dirty="0"/>
              <a:t>- Viktiga hemsidor</a:t>
            </a:r>
          </a:p>
          <a:p>
            <a:r>
              <a:rPr lang="sv-SE" dirty="0"/>
              <a:t>- Rutiner, checklistor och metoder kopplat till riktlinjen</a:t>
            </a:r>
          </a:p>
          <a:p>
            <a:endParaRPr lang="sv-SE" dirty="0"/>
          </a:p>
          <a:p>
            <a:r>
              <a:rPr lang="sv-SE" dirty="0"/>
              <a:t>Men innan vi börjar med genomgången ska vi gå igenom två grundläggande saker: Vad suicid innebär samt vad som definierar suicidpreventivt arbete. </a:t>
            </a:r>
          </a:p>
        </p:txBody>
      </p:sp>
      <p:sp>
        <p:nvSpPr>
          <p:cNvPr id="4" name="Platshållare för bildnummer 3"/>
          <p:cNvSpPr>
            <a:spLocks noGrp="1"/>
          </p:cNvSpPr>
          <p:nvPr>
            <p:ph type="sldNum" sz="quarter" idx="10"/>
          </p:nvPr>
        </p:nvSpPr>
        <p:spPr/>
        <p:txBody>
          <a:bodyPr/>
          <a:lstStyle/>
          <a:p>
            <a:fld id="{3C2B2F27-15E0-4742-B0BA-181C870B2AA2}" type="slidenum">
              <a:rPr lang="sv-SE" smtClean="0"/>
              <a:t>5</a:t>
            </a:fld>
            <a:endParaRPr lang="sv-SE"/>
          </a:p>
        </p:txBody>
      </p:sp>
    </p:spTree>
    <p:extLst>
      <p:ext uri="{BB962C8B-B14F-4D97-AF65-F5344CB8AC3E}">
        <p14:creationId xmlns:p14="http://schemas.microsoft.com/office/powerpoint/2010/main" val="1026910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b="1" dirty="0"/>
              <a:t>Läs innantill det som står i bild samt nedanstående…</a:t>
            </a:r>
          </a:p>
          <a:p>
            <a:endParaRPr lang="sv-SE" dirty="0"/>
          </a:p>
          <a:p>
            <a:r>
              <a:rPr lang="sv-SE" dirty="0"/>
              <a:t>Vid akut fara för någons liv gäller inga krav på samtycke eller sekretess i kontakten med hälso- och sjukvården. Situationen är helt jämförbar med hur man agerar om någon får hjärtstopp. Då gäller nödrätten, rätten att rädda liv. </a:t>
            </a:r>
          </a:p>
        </p:txBody>
      </p:sp>
      <p:sp>
        <p:nvSpPr>
          <p:cNvPr id="4" name="Platshållare för bildnummer 3"/>
          <p:cNvSpPr>
            <a:spLocks noGrp="1"/>
          </p:cNvSpPr>
          <p:nvPr>
            <p:ph type="sldNum" sz="quarter" idx="5"/>
          </p:nvPr>
        </p:nvSpPr>
        <p:spPr/>
        <p:txBody>
          <a:bodyPr/>
          <a:lstStyle/>
          <a:p>
            <a:fld id="{3C2B2F27-15E0-4742-B0BA-181C870B2AA2}" type="slidenum">
              <a:rPr lang="en-GB" smtClean="0"/>
              <a:t>6</a:t>
            </a:fld>
            <a:endParaRPr lang="en-GB"/>
          </a:p>
        </p:txBody>
      </p:sp>
    </p:spTree>
    <p:extLst>
      <p:ext uri="{BB962C8B-B14F-4D97-AF65-F5344CB8AC3E}">
        <p14:creationId xmlns:p14="http://schemas.microsoft.com/office/powerpoint/2010/main" val="1933848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förebygga suicid kallas för suicidprevention och är en viktig del av arbetet med psykisk hälsa. Det handlar om att förebygga att något oönskat händer i framtiden. Suicidprevention kan till exempel vara utbildning, informationsinsatser, metodutveckling, begränsning av medel och metoder samt efterlevandestöd för att förhindra och minska antalet suicidförsök och suicid.</a:t>
            </a:r>
            <a:endParaRPr lang="sv-SE" sz="1100" dirty="0">
              <a:ea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7</a:t>
            </a:fld>
            <a:endParaRPr lang="en-GB"/>
          </a:p>
        </p:txBody>
      </p:sp>
    </p:spTree>
    <p:extLst>
      <p:ext uri="{BB962C8B-B14F-4D97-AF65-F5344CB8AC3E}">
        <p14:creationId xmlns:p14="http://schemas.microsoft.com/office/powerpoint/2010/main" val="1705113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Eftersom man inte vet vem som kommer att ta sitt liv behöver man arbeta på flera fronter samtidigt. En av de största riskerna för suicid är psykiatriska faktorer som ex, allvarlig depression eller ångesttillstånd.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För de som arbetar direkt med riskgruppen, exempelvis den psykiatriska vården, behöver det därför finnas exempelvis en säker vårdkedja, att patienter screenas för suicidtankar och att en samlad bedömning görs av patientens hela livssituation, att man använder kris- och säkerhetsplaner samt rätt behandlingsmetod.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r>
              <a:rPr lang="sv-SE" baseline="0" dirty="0"/>
              <a:t>Men ett suicid kan även föregås av ekonomisk kris, förlust av en relation eller ett arbete eller våldsutsatthet. Här behöver vi arbeta med andra saker, exempelvis att öka kunskapen om sambanden mellan svåra livssituationer och suicid och att man vågar och behöver ställa frågor om suicid. </a:t>
            </a:r>
          </a:p>
          <a:p>
            <a:endParaRPr lang="sv-SE" baseline="0" dirty="0"/>
          </a:p>
          <a:p>
            <a:r>
              <a:rPr lang="sv-SE" baseline="0" dirty="0"/>
              <a:t>Människor som arbetar med människor kan arbeta suicidpreventivt genom att lära sig att känna igen riskfaktorer och hur de ska bemöta en suicidnära person. En annan viktig suicidpreventiv insats är att det finns tydliga och kända riktlinjer på arbetsplatsen för hanterandet av suicidnära person, exempelvis vad som förväntas av en i ens yrkesroll, vart man ska hänvisa individen osv. </a:t>
            </a:r>
          </a:p>
          <a:p>
            <a:endParaRPr lang="sv-SE" baseline="0" dirty="0"/>
          </a:p>
          <a:p>
            <a:r>
              <a:rPr lang="sv-SE" baseline="0" dirty="0"/>
              <a:t>I modellen ni ser på bilden </a:t>
            </a:r>
            <a:r>
              <a:rPr lang="sv-SE" dirty="0"/>
              <a:t>synliggörs olika verksamheters ansvars- och rollfördelning i det suicidpreventiva arbetet. I den här riktlinjens omfattas kategorin ”Socialtjänst” även av kommunal hälso- och sjukvård då samma ansvar- och rollfördelning gäller för dessa verksamheter.</a:t>
            </a:r>
          </a:p>
          <a:p>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Så med andra ord, alla som träffar andra människor kan arbeta suicidpreventivt. Självklart på olika nivåer, men en sak som alla kan göra är att våga fråga, lyssna, våga berätta och att vi tillsammans hjälps åt att minska tabun som förknippas med suicid och psykisk ohälsa.  </a:t>
            </a:r>
          </a:p>
          <a:p>
            <a:endParaRPr lang="sv-SE" baseline="0" dirty="0"/>
          </a:p>
          <a:p>
            <a:endParaRPr lang="sv-SE" baseline="0" dirty="0"/>
          </a:p>
        </p:txBody>
      </p:sp>
      <p:sp>
        <p:nvSpPr>
          <p:cNvPr id="4" name="Platshållare för bildnummer 3"/>
          <p:cNvSpPr>
            <a:spLocks noGrp="1"/>
          </p:cNvSpPr>
          <p:nvPr>
            <p:ph type="sldNum" sz="quarter" idx="5"/>
          </p:nvPr>
        </p:nvSpPr>
        <p:spPr/>
        <p:txBody>
          <a:bodyPr/>
          <a:lstStyle/>
          <a:p>
            <a:fld id="{3C2B2F27-15E0-4742-B0BA-181C870B2AA2}" type="slidenum">
              <a:rPr lang="en-GB" smtClean="0"/>
              <a:t>8</a:t>
            </a:fld>
            <a:endParaRPr lang="en-GB"/>
          </a:p>
        </p:txBody>
      </p:sp>
    </p:spTree>
    <p:extLst>
      <p:ext uri="{BB962C8B-B14F-4D97-AF65-F5344CB8AC3E}">
        <p14:creationId xmlns:p14="http://schemas.microsoft.com/office/powerpoint/2010/main" val="367457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dirty="0"/>
              <a:t>Det här är en revidering av den tidigare Riktlinjen för suicidprevention inom kommunal vård och omsorg från 2010.</a:t>
            </a:r>
          </a:p>
          <a:p>
            <a:endParaRPr lang="sv-SE" dirty="0"/>
          </a:p>
          <a:p>
            <a:r>
              <a:rPr lang="sv-SE" dirty="0"/>
              <a:t>År 2022 gav socialchefsgruppen den länsövergripande samordnaren för suicidprevention uppdraget att revidera riktlinjen </a:t>
            </a:r>
          </a:p>
          <a:p>
            <a:endParaRPr lang="sv-SE" dirty="0"/>
          </a:p>
          <a:p>
            <a:r>
              <a:rPr lang="sv-SE" dirty="0"/>
              <a:t>Tillsammans med en arbetsgrupp med representation från MAS/MAR-gruppen och socialt ansvarig samordnare har den nya riktlinjen tagits fram. </a:t>
            </a:r>
          </a:p>
        </p:txBody>
      </p:sp>
      <p:sp>
        <p:nvSpPr>
          <p:cNvPr id="4" name="Platshållare för bildnummer 3"/>
          <p:cNvSpPr>
            <a:spLocks noGrp="1"/>
          </p:cNvSpPr>
          <p:nvPr>
            <p:ph type="sldNum" sz="quarter" idx="5"/>
          </p:nvPr>
        </p:nvSpPr>
        <p:spPr/>
        <p:txBody>
          <a:bodyPr/>
          <a:lstStyle/>
          <a:p>
            <a:fld id="{3C2B2F27-15E0-4742-B0BA-181C870B2AA2}" type="slidenum">
              <a:rPr lang="en-GB" smtClean="0"/>
              <a:t>9</a:t>
            </a:fld>
            <a:endParaRPr lang="en-GB"/>
          </a:p>
        </p:txBody>
      </p:sp>
    </p:spTree>
    <p:extLst>
      <p:ext uri="{BB962C8B-B14F-4D97-AF65-F5344CB8AC3E}">
        <p14:creationId xmlns:p14="http://schemas.microsoft.com/office/powerpoint/2010/main" val="1144489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9" name="Rektangel 8"/>
          <p:cNvSpPr/>
          <p:nvPr userDrawn="1"/>
        </p:nvSpPr>
        <p:spPr>
          <a:xfrm>
            <a:off x="0" y="0"/>
            <a:ext cx="9144000" cy="5143500"/>
          </a:xfrm>
          <a:prstGeom prst="rect">
            <a:avLst/>
          </a:prstGeom>
          <a:gradFill flip="none" rotWithShape="1">
            <a:gsLst>
              <a:gs pos="2000">
                <a:srgbClr val="EDEDED"/>
              </a:gs>
              <a:gs pos="98750">
                <a:srgbClr val="EDEDED"/>
              </a:gs>
              <a:gs pos="5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ctrTitle"/>
          </p:nvPr>
        </p:nvSpPr>
        <p:spPr>
          <a:xfrm>
            <a:off x="595313" y="1537437"/>
            <a:ext cx="7953375" cy="1102519"/>
          </a:xfrm>
        </p:spPr>
        <p:txBody>
          <a:bodyPr/>
          <a:lstStyle>
            <a:lvl1pPr algn="ctr">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595312" y="2690374"/>
            <a:ext cx="7953375" cy="1314450"/>
          </a:xfrm>
        </p:spPr>
        <p:txBody>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p>
            <a:r>
              <a:rPr lang="sv-SE"/>
              <a:t>Datum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E979298-3C3B-4069-AA25-E7B70A8EB89A}" type="slidenum">
              <a:rPr lang="sv-SE" smtClean="0"/>
              <a:t>‹#›</a:t>
            </a:fld>
            <a:endParaRPr lang="sv-SE"/>
          </a:p>
        </p:txBody>
      </p:sp>
      <p:pic>
        <p:nvPicPr>
          <p:cNvPr id="10" name="Bildobjekt 9">
            <a:extLst>
              <a:ext uri="{FF2B5EF4-FFF2-40B4-BE49-F238E27FC236}">
                <a16:creationId xmlns:a16="http://schemas.microsoft.com/office/drawing/2014/main" id="{18432196-A6BF-703F-5EFA-26315B4D9E9E}"/>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3132275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fallande bild - Grön balk">
    <p:spTree>
      <p:nvGrpSpPr>
        <p:cNvPr id="1" name=""/>
        <p:cNvGrpSpPr/>
        <p:nvPr/>
      </p:nvGrpSpPr>
      <p:grpSpPr>
        <a:xfrm>
          <a:off x="0" y="0"/>
          <a:ext cx="0" cy="0"/>
          <a:chOff x="0" y="0"/>
          <a:chExt cx="0" cy="0"/>
        </a:xfrm>
      </p:grpSpPr>
      <p:sp>
        <p:nvSpPr>
          <p:cNvPr id="11" name="Platshållare för bild 10"/>
          <p:cNvSpPr>
            <a:spLocks noGrp="1"/>
          </p:cNvSpPr>
          <p:nvPr>
            <p:ph type="pic" sz="quarter" idx="13"/>
          </p:nvPr>
        </p:nvSpPr>
        <p:spPr>
          <a:xfrm>
            <a:off x="0" y="588963"/>
            <a:ext cx="9144000" cy="4378325"/>
          </a:xfrm>
          <a:solidFill>
            <a:schemeClr val="bg2">
              <a:lumMod val="20000"/>
              <a:lumOff val="80000"/>
            </a:schemeClr>
          </a:solidFill>
        </p:spPr>
        <p:txBody>
          <a:bodyPr anchor="ctr"/>
          <a:lstStyle>
            <a:lvl1pPr marL="0" indent="0" algn="ctr">
              <a:buNone/>
              <a:defRPr sz="1200"/>
            </a:lvl1pPr>
          </a:lstStyle>
          <a:p>
            <a:endParaRPr lang="en-GB"/>
          </a:p>
        </p:txBody>
      </p:sp>
      <p:sp>
        <p:nvSpPr>
          <p:cNvPr id="10" name="Rektangel 9"/>
          <p:cNvSpPr/>
          <p:nvPr userDrawn="1"/>
        </p:nvSpPr>
        <p:spPr>
          <a:xfrm>
            <a:off x="0" y="4967591"/>
            <a:ext cx="9144000" cy="180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dirty="0"/>
              <a:t>Klicka här för att ändra format</a:t>
            </a:r>
          </a:p>
        </p:txBody>
      </p:sp>
      <p:sp>
        <p:nvSpPr>
          <p:cNvPr id="2" name="Platshållare för datum 1"/>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9" name="Platshållare för bildnummer 8"/>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405137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bild - Blå balk">
    <p:spTree>
      <p:nvGrpSpPr>
        <p:cNvPr id="1" name=""/>
        <p:cNvGrpSpPr/>
        <p:nvPr/>
      </p:nvGrpSpPr>
      <p:grpSpPr>
        <a:xfrm>
          <a:off x="0" y="0"/>
          <a:ext cx="0" cy="0"/>
          <a:chOff x="0" y="0"/>
          <a:chExt cx="0" cy="0"/>
        </a:xfrm>
      </p:grpSpPr>
      <p:sp>
        <p:nvSpPr>
          <p:cNvPr id="9" name="Rektangel 8"/>
          <p:cNvSpPr/>
          <p:nvPr userDrawn="1"/>
        </p:nvSpPr>
        <p:spPr>
          <a:xfrm>
            <a:off x="0" y="4967591"/>
            <a:ext cx="9144000" cy="180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595314" y="588962"/>
            <a:ext cx="3321078" cy="1017587"/>
          </a:xfrm>
        </p:spPr>
        <p:txBody>
          <a:bodyPr/>
          <a:lstStyle/>
          <a:p>
            <a:r>
              <a:rPr lang="sv-SE" dirty="0"/>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p:cNvSpPr>
            <a:spLocks noGrp="1"/>
          </p:cNvSpPr>
          <p:nvPr>
            <p:ph type="pic" sz="quarter" idx="13"/>
          </p:nvPr>
        </p:nvSpPr>
        <p:spPr>
          <a:xfrm>
            <a:off x="4572000" y="588963"/>
            <a:ext cx="4572000" cy="4378325"/>
          </a:xfrm>
          <a:solidFill>
            <a:schemeClr val="bg2">
              <a:lumMod val="20000"/>
              <a:lumOff val="80000"/>
            </a:schemeClr>
          </a:solidFill>
        </p:spPr>
        <p:txBody>
          <a:bodyPr anchor="ctr"/>
          <a:lstStyle>
            <a:lvl1pPr marL="0" indent="0" algn="ctr">
              <a:buNone/>
              <a:defRPr sz="1200"/>
            </a:lvl1pPr>
          </a:lstStyle>
          <a:p>
            <a:endParaRPr lang="en-GB"/>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10" name="Platshållare för bildnummer 9"/>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138739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två bilder - Blå balk">
    <p:spTree>
      <p:nvGrpSpPr>
        <p:cNvPr id="1" name=""/>
        <p:cNvGrpSpPr/>
        <p:nvPr/>
      </p:nvGrpSpPr>
      <p:grpSpPr>
        <a:xfrm>
          <a:off x="0" y="0"/>
          <a:ext cx="0" cy="0"/>
          <a:chOff x="0" y="0"/>
          <a:chExt cx="0" cy="0"/>
        </a:xfrm>
      </p:grpSpPr>
      <p:sp>
        <p:nvSpPr>
          <p:cNvPr id="9" name="Rektangel 8"/>
          <p:cNvSpPr/>
          <p:nvPr userDrawn="1"/>
        </p:nvSpPr>
        <p:spPr>
          <a:xfrm>
            <a:off x="0" y="4967591"/>
            <a:ext cx="9144000" cy="180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595314" y="588962"/>
            <a:ext cx="3321078" cy="1017587"/>
          </a:xfrm>
        </p:spPr>
        <p:txBody>
          <a:bodyPr/>
          <a:lstStyle/>
          <a:p>
            <a:r>
              <a:rPr lang="sv-SE"/>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p:cNvSpPr>
            <a:spLocks noGrp="1"/>
          </p:cNvSpPr>
          <p:nvPr>
            <p:ph type="pic" sz="quarter" idx="13"/>
          </p:nvPr>
        </p:nvSpPr>
        <p:spPr>
          <a:xfrm>
            <a:off x="4572000" y="588963"/>
            <a:ext cx="4572000" cy="2188800"/>
          </a:xfrm>
          <a:solidFill>
            <a:schemeClr val="bg2">
              <a:lumMod val="20000"/>
              <a:lumOff val="80000"/>
            </a:schemeClr>
          </a:solidFill>
        </p:spPr>
        <p:txBody>
          <a:bodyPr anchor="ctr"/>
          <a:lstStyle>
            <a:lvl1pPr marL="0" indent="0" algn="ctr">
              <a:buNone/>
              <a:defRPr sz="1200"/>
            </a:lvl1pPr>
          </a:lstStyle>
          <a:p>
            <a:endParaRPr lang="en-GB"/>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10" name="Platshållare för bildnummer 9"/>
          <p:cNvSpPr>
            <a:spLocks noGrp="1"/>
          </p:cNvSpPr>
          <p:nvPr>
            <p:ph type="sldNum" sz="quarter" idx="16"/>
          </p:nvPr>
        </p:nvSpPr>
        <p:spPr/>
        <p:txBody>
          <a:bodyPr/>
          <a:lstStyle/>
          <a:p>
            <a:fld id="{EE979298-3C3B-4069-AA25-E7B70A8EB89A}" type="slidenum">
              <a:rPr lang="sv-SE" smtClean="0"/>
              <a:pPr/>
              <a:t>‹#›</a:t>
            </a:fld>
            <a:endParaRPr lang="sv-SE"/>
          </a:p>
        </p:txBody>
      </p:sp>
      <p:sp>
        <p:nvSpPr>
          <p:cNvPr id="12" name="Platshållare för bild 10"/>
          <p:cNvSpPr>
            <a:spLocks noGrp="1"/>
          </p:cNvSpPr>
          <p:nvPr>
            <p:ph type="pic" sz="quarter" idx="17"/>
          </p:nvPr>
        </p:nvSpPr>
        <p:spPr>
          <a:xfrm>
            <a:off x="4572000" y="2778791"/>
            <a:ext cx="4572000" cy="2188800"/>
          </a:xfrm>
          <a:solidFill>
            <a:schemeClr val="bg2">
              <a:lumMod val="20000"/>
              <a:lumOff val="80000"/>
            </a:schemeClr>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187337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fallande bild - Blå balk">
    <p:spTree>
      <p:nvGrpSpPr>
        <p:cNvPr id="1" name=""/>
        <p:cNvGrpSpPr/>
        <p:nvPr/>
      </p:nvGrpSpPr>
      <p:grpSpPr>
        <a:xfrm>
          <a:off x="0" y="0"/>
          <a:ext cx="0" cy="0"/>
          <a:chOff x="0" y="0"/>
          <a:chExt cx="0" cy="0"/>
        </a:xfrm>
      </p:grpSpPr>
      <p:sp>
        <p:nvSpPr>
          <p:cNvPr id="12" name="Rektangel 11"/>
          <p:cNvSpPr/>
          <p:nvPr userDrawn="1"/>
        </p:nvSpPr>
        <p:spPr>
          <a:xfrm>
            <a:off x="0" y="4967591"/>
            <a:ext cx="9144000" cy="1802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 10"/>
          <p:cNvSpPr>
            <a:spLocks noGrp="1"/>
          </p:cNvSpPr>
          <p:nvPr>
            <p:ph type="pic" sz="quarter" idx="13"/>
          </p:nvPr>
        </p:nvSpPr>
        <p:spPr>
          <a:xfrm>
            <a:off x="0" y="588963"/>
            <a:ext cx="9144000" cy="4378325"/>
          </a:xfrm>
          <a:solidFill>
            <a:schemeClr val="bg2">
              <a:lumMod val="20000"/>
              <a:lumOff val="80000"/>
            </a:schemeClr>
          </a:solidFill>
        </p:spPr>
        <p:txBody>
          <a:bodyPr anchor="ctr"/>
          <a:lstStyle>
            <a:lvl1pPr marL="0" indent="0" algn="ctr">
              <a:buNone/>
              <a:defRPr sz="1200"/>
            </a:lvl1pPr>
          </a:lstStyle>
          <a:p>
            <a:endParaRPr lang="en-GB"/>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Rubrik 6"/>
          <p:cNvSpPr>
            <a:spLocks noGrp="1"/>
          </p:cNvSpPr>
          <p:nvPr>
            <p:ph type="title"/>
          </p:nvPr>
        </p:nvSpPr>
        <p:spPr/>
        <p:txBody>
          <a:bodyPr/>
          <a:lstStyle/>
          <a:p>
            <a:r>
              <a:rPr lang="sv-SE"/>
              <a:t>Klicka här för att ändra format</a:t>
            </a:r>
          </a:p>
        </p:txBody>
      </p:sp>
      <p:sp>
        <p:nvSpPr>
          <p:cNvPr id="2" name="Platshållare för datum 1"/>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9" name="Platshållare för bildnummer 8"/>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3308533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Rubrikbild - Variant 3">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gradFill flip="none" rotWithShape="1">
            <a:gsLst>
              <a:gs pos="2000">
                <a:schemeClr val="bg1"/>
              </a:gs>
              <a:gs pos="98750">
                <a:schemeClr val="bg1"/>
              </a:gs>
              <a:gs pos="71000">
                <a:srgbClr val="DADAD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ctrTitle"/>
          </p:nvPr>
        </p:nvSpPr>
        <p:spPr>
          <a:xfrm>
            <a:off x="1509625" y="873235"/>
            <a:ext cx="6124752" cy="1102519"/>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1509624" y="2026172"/>
            <a:ext cx="6124752" cy="699775"/>
          </a:xfrm>
        </p:spPr>
        <p:txBody>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datum 6"/>
          <p:cNvSpPr>
            <a:spLocks noGrp="1"/>
          </p:cNvSpPr>
          <p:nvPr>
            <p:ph type="dt" sz="half" idx="10"/>
          </p:nvPr>
        </p:nvSpPr>
        <p:spPr/>
        <p:txBody>
          <a:bodyPr/>
          <a:lstStyle/>
          <a:p>
            <a:r>
              <a:rPr lang="sv-SE"/>
              <a:t>Datum</a:t>
            </a:r>
            <a:endParaRPr lang="sv-SE" dirty="0"/>
          </a:p>
        </p:txBody>
      </p:sp>
      <p:sp>
        <p:nvSpPr>
          <p:cNvPr id="9" name="Platshållare för sidfot 8"/>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4C70E6C4-3F37-0DF5-4582-13ADC86CC52C}"/>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2521762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 Variant 1">
    <p:spTree>
      <p:nvGrpSpPr>
        <p:cNvPr id="1" name=""/>
        <p:cNvGrpSpPr/>
        <p:nvPr/>
      </p:nvGrpSpPr>
      <p:grpSpPr>
        <a:xfrm>
          <a:off x="0" y="0"/>
          <a:ext cx="0" cy="0"/>
          <a:chOff x="0" y="0"/>
          <a:chExt cx="0" cy="0"/>
        </a:xfrm>
      </p:grpSpPr>
      <p:sp>
        <p:nvSpPr>
          <p:cNvPr id="11" name="Rektangel 10"/>
          <p:cNvSpPr/>
          <p:nvPr userDrawn="1"/>
        </p:nvSpPr>
        <p:spPr>
          <a:xfrm>
            <a:off x="-1587" y="0"/>
            <a:ext cx="9144000" cy="5143500"/>
          </a:xfrm>
          <a:prstGeom prst="rect">
            <a:avLst/>
          </a:prstGeom>
          <a:gradFill flip="none" rotWithShape="1">
            <a:gsLst>
              <a:gs pos="2000">
                <a:srgbClr val="EDEDED"/>
              </a:gs>
              <a:gs pos="98750">
                <a:srgbClr val="EDEDED"/>
              </a:gs>
              <a:gs pos="56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ctrTitle"/>
          </p:nvPr>
        </p:nvSpPr>
        <p:spPr>
          <a:xfrm>
            <a:off x="595313" y="1537437"/>
            <a:ext cx="7953375" cy="1102519"/>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595312" y="2690374"/>
            <a:ext cx="7953375" cy="1314450"/>
          </a:xfrm>
        </p:spPr>
        <p:txBody>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datum 6"/>
          <p:cNvSpPr>
            <a:spLocks noGrp="1"/>
          </p:cNvSpPr>
          <p:nvPr>
            <p:ph type="dt" sz="half" idx="10"/>
          </p:nvPr>
        </p:nvSpPr>
        <p:spPr/>
        <p:txBody>
          <a:bodyPr/>
          <a:lstStyle/>
          <a:p>
            <a:r>
              <a:rPr lang="sv-SE"/>
              <a:t>Datum</a:t>
            </a:r>
            <a:endParaRPr lang="sv-SE" dirty="0"/>
          </a:p>
        </p:txBody>
      </p:sp>
      <p:sp>
        <p:nvSpPr>
          <p:cNvPr id="9" name="Platshållare för sidfot 8"/>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BC66EC8C-421E-E74F-CAEA-B224878C6159}"/>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1109392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 Variant 2">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gradFill flip="none" rotWithShape="1">
            <a:gsLst>
              <a:gs pos="2000">
                <a:schemeClr val="bg1"/>
              </a:gs>
              <a:gs pos="98750">
                <a:schemeClr val="bg1"/>
              </a:gs>
              <a:gs pos="71000">
                <a:srgbClr val="DADAD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87"/>
            <a:ext cx="9144000" cy="5143500"/>
          </a:xfrm>
          <a:prstGeom prst="rect">
            <a:avLst/>
          </a:prstGeom>
        </p:spPr>
      </p:pic>
      <p:sp>
        <p:nvSpPr>
          <p:cNvPr id="2" name="Rubrik 1"/>
          <p:cNvSpPr>
            <a:spLocks noGrp="1"/>
          </p:cNvSpPr>
          <p:nvPr>
            <p:ph type="ctrTitle"/>
          </p:nvPr>
        </p:nvSpPr>
        <p:spPr>
          <a:xfrm>
            <a:off x="595314" y="1537437"/>
            <a:ext cx="5538068" cy="1102519"/>
          </a:xfrm>
        </p:spPr>
        <p:txBody>
          <a:bodyPr/>
          <a:lstStyle>
            <a:lvl1pPr algn="l">
              <a:defRPr/>
            </a:lvl1pPr>
          </a:lstStyle>
          <a:p>
            <a:r>
              <a:rPr lang="sv-SE" dirty="0"/>
              <a:t>Klicka här för att ändra format</a:t>
            </a:r>
          </a:p>
        </p:txBody>
      </p:sp>
      <p:sp>
        <p:nvSpPr>
          <p:cNvPr id="3" name="Underrubrik 2"/>
          <p:cNvSpPr>
            <a:spLocks noGrp="1"/>
          </p:cNvSpPr>
          <p:nvPr>
            <p:ph type="subTitle" idx="1"/>
          </p:nvPr>
        </p:nvSpPr>
        <p:spPr>
          <a:xfrm>
            <a:off x="595313" y="2690374"/>
            <a:ext cx="5538068" cy="1314450"/>
          </a:xfr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datum 6"/>
          <p:cNvSpPr>
            <a:spLocks noGrp="1"/>
          </p:cNvSpPr>
          <p:nvPr>
            <p:ph type="dt" sz="half" idx="10"/>
          </p:nvPr>
        </p:nvSpPr>
        <p:spPr/>
        <p:txBody>
          <a:bodyPr/>
          <a:lstStyle/>
          <a:p>
            <a:r>
              <a:rPr lang="sv-SE"/>
              <a:t>Datum</a:t>
            </a:r>
            <a:endParaRPr lang="sv-SE" dirty="0"/>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4DFE6930-90F4-C220-8CEB-CF89A1436C1E}"/>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4226162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ubrikbild - Variant 3">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gradFill flip="none" rotWithShape="1">
            <a:gsLst>
              <a:gs pos="2000">
                <a:schemeClr val="bg1"/>
              </a:gs>
              <a:gs pos="98750">
                <a:schemeClr val="bg1"/>
              </a:gs>
              <a:gs pos="71000">
                <a:srgbClr val="DADAD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ctrTitle"/>
          </p:nvPr>
        </p:nvSpPr>
        <p:spPr>
          <a:xfrm>
            <a:off x="1509625" y="873235"/>
            <a:ext cx="6124752" cy="1102519"/>
          </a:xfrm>
        </p:spPr>
        <p:txBody>
          <a:bodyPr/>
          <a:lstStyle>
            <a:lvl1pPr algn="ctr">
              <a:defRPr/>
            </a:lvl1pPr>
          </a:lstStyle>
          <a:p>
            <a:r>
              <a:rPr lang="sv-SE" dirty="0"/>
              <a:t>Klicka här för att ändra format</a:t>
            </a:r>
          </a:p>
        </p:txBody>
      </p:sp>
      <p:sp>
        <p:nvSpPr>
          <p:cNvPr id="3" name="Underrubrik 2"/>
          <p:cNvSpPr>
            <a:spLocks noGrp="1"/>
          </p:cNvSpPr>
          <p:nvPr>
            <p:ph type="subTitle" idx="1"/>
          </p:nvPr>
        </p:nvSpPr>
        <p:spPr>
          <a:xfrm>
            <a:off x="1509624" y="2026172"/>
            <a:ext cx="6124752" cy="699775"/>
          </a:xfrm>
        </p:spPr>
        <p:txBody>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7" name="Platshållare för datum 6"/>
          <p:cNvSpPr>
            <a:spLocks noGrp="1"/>
          </p:cNvSpPr>
          <p:nvPr>
            <p:ph type="dt" sz="half" idx="10"/>
          </p:nvPr>
        </p:nvSpPr>
        <p:spPr/>
        <p:txBody>
          <a:bodyPr/>
          <a:lstStyle/>
          <a:p>
            <a:r>
              <a:rPr lang="sv-SE"/>
              <a:t>Datum</a:t>
            </a:r>
            <a:endParaRPr lang="sv-SE" dirty="0"/>
          </a:p>
        </p:txBody>
      </p:sp>
      <p:sp>
        <p:nvSpPr>
          <p:cNvPr id="9" name="Platshållare för sidfot 8"/>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4C70E6C4-3F37-0DF5-4582-13ADC86CC52C}"/>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2901726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8" name="Bildobjekt 7"/>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1587" y="0"/>
            <a:ext cx="9144000" cy="5143500"/>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Datum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E979298-3C3B-4069-AA25-E7B70A8EB89A}" type="slidenum">
              <a:rPr lang="sv-SE" smtClean="0"/>
              <a:t>‹#›</a:t>
            </a:fld>
            <a:endParaRPr lang="sv-SE"/>
          </a:p>
        </p:txBody>
      </p:sp>
    </p:spTree>
    <p:extLst>
      <p:ext uri="{BB962C8B-B14F-4D97-AF65-F5344CB8AC3E}">
        <p14:creationId xmlns:p14="http://schemas.microsoft.com/office/powerpoint/2010/main" val="3729060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pic>
        <p:nvPicPr>
          <p:cNvPr id="12" name="Bildobjekt 11"/>
          <p:cNvPicPr>
            <a:picLocks noChangeAspect="1"/>
          </p:cNvPicPr>
          <p:nvPr userDrawn="1"/>
        </p:nvPicPr>
        <p:blipFill rotWithShape="1">
          <a:blip r:embed="rId2">
            <a:extLst>
              <a:ext uri="{28A0092B-C50C-407E-A947-70E740481C1C}">
                <a14:useLocalDpi xmlns:a14="http://schemas.microsoft.com/office/drawing/2010/main"/>
              </a:ext>
            </a:extLst>
          </a:blip>
          <a:srcRect l="25000"/>
          <a:stretch/>
        </p:blipFill>
        <p:spPr>
          <a:xfrm>
            <a:off x="-1587" y="0"/>
            <a:ext cx="9144000" cy="5143500"/>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95314" y="1960563"/>
            <a:ext cx="3321078" cy="2647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3"/>
          </p:nvPr>
        </p:nvSpPr>
        <p:spPr>
          <a:xfrm>
            <a:off x="4149697" y="1960563"/>
            <a:ext cx="3321078" cy="2647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11" name="Platshållare för bildnummer 10"/>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2474066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Datum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E979298-3C3B-4069-AA25-E7B70A8EB89A}" type="slidenum">
              <a:rPr lang="sv-SE" smtClean="0"/>
              <a:t>‹#›</a:t>
            </a:fld>
            <a:endParaRPr lang="sv-SE"/>
          </a:p>
        </p:txBody>
      </p:sp>
    </p:spTree>
    <p:extLst>
      <p:ext uri="{BB962C8B-B14F-4D97-AF65-F5344CB8AC3E}">
        <p14:creationId xmlns:p14="http://schemas.microsoft.com/office/powerpoint/2010/main" val="270439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95314" y="1960563"/>
            <a:ext cx="3321078" cy="2647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p:cNvSpPr>
            <a:spLocks noGrp="1"/>
          </p:cNvSpPr>
          <p:nvPr>
            <p:ph idx="13"/>
          </p:nvPr>
        </p:nvSpPr>
        <p:spPr>
          <a:xfrm>
            <a:off x="4149697" y="1960563"/>
            <a:ext cx="3321078" cy="264795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11" name="Platshållare för bildnummer 10"/>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148694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datum 2"/>
          <p:cNvSpPr>
            <a:spLocks noGrp="1"/>
          </p:cNvSpPr>
          <p:nvPr>
            <p:ph type="dt" sz="half" idx="10"/>
          </p:nvPr>
        </p:nvSpPr>
        <p:spPr/>
        <p:txBody>
          <a:bodyPr/>
          <a:lstStyle/>
          <a:p>
            <a:r>
              <a:rPr lang="sv-SE"/>
              <a:t>Datum</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E979298-3C3B-4069-AA25-E7B70A8EB89A}" type="slidenum">
              <a:rPr lang="sv-SE" smtClean="0"/>
              <a:t>‹#›</a:t>
            </a:fld>
            <a:endParaRPr lang="sv-SE"/>
          </a:p>
        </p:txBody>
      </p:sp>
    </p:spTree>
    <p:extLst>
      <p:ext uri="{BB962C8B-B14F-4D97-AF65-F5344CB8AC3E}">
        <p14:creationId xmlns:p14="http://schemas.microsoft.com/office/powerpoint/2010/main" val="275405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Datum</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E979298-3C3B-4069-AA25-E7B70A8EB89A}" type="slidenum">
              <a:rPr lang="sv-SE" smtClean="0"/>
              <a:t>‹#›</a:t>
            </a:fld>
            <a:endParaRPr lang="sv-SE"/>
          </a:p>
        </p:txBody>
      </p:sp>
    </p:spTree>
    <p:extLst>
      <p:ext uri="{BB962C8B-B14F-4D97-AF65-F5344CB8AC3E}">
        <p14:creationId xmlns:p14="http://schemas.microsoft.com/office/powerpoint/2010/main" val="268696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95314" y="1960563"/>
            <a:ext cx="6875462" cy="226853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Datum</a:t>
            </a:r>
            <a:endParaRPr lang="sv-SE" dirty="0"/>
          </a:p>
        </p:txBody>
      </p:sp>
      <p:sp>
        <p:nvSpPr>
          <p:cNvPr id="9" name="Platshållare för sidfot 8"/>
          <p:cNvSpPr>
            <a:spLocks noGrp="1"/>
          </p:cNvSpPr>
          <p:nvPr>
            <p:ph type="ftr" sz="quarter" idx="11"/>
          </p:nvPr>
        </p:nvSpPr>
        <p:spPr/>
        <p:txBody>
          <a:bodyPr/>
          <a:lstStyle/>
          <a:p>
            <a:endParaRPr lang="sv-SE"/>
          </a:p>
        </p:txBody>
      </p:sp>
      <p:sp>
        <p:nvSpPr>
          <p:cNvPr id="10" name="Platshållare för bildnummer 9"/>
          <p:cNvSpPr>
            <a:spLocks noGrp="1"/>
          </p:cNvSpPr>
          <p:nvPr>
            <p:ph type="sldNum" sz="quarter" idx="12"/>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150520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r>
              <a:rPr lang="sv-SE"/>
              <a:t>Datum</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E979298-3C3B-4069-AA25-E7B70A8EB89A}" type="slidenum">
              <a:rPr lang="sv-SE" smtClean="0"/>
              <a:t>‹#›</a:t>
            </a:fld>
            <a:endParaRPr lang="sv-SE"/>
          </a:p>
        </p:txBody>
      </p:sp>
      <p:sp>
        <p:nvSpPr>
          <p:cNvPr id="9" name="Platshållare för innehåll 2"/>
          <p:cNvSpPr>
            <a:spLocks noGrp="1"/>
          </p:cNvSpPr>
          <p:nvPr>
            <p:ph idx="13"/>
          </p:nvPr>
        </p:nvSpPr>
        <p:spPr>
          <a:xfrm>
            <a:off x="4149697"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4973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bild - Grön balk">
    <p:spTree>
      <p:nvGrpSpPr>
        <p:cNvPr id="1" name=""/>
        <p:cNvGrpSpPr/>
        <p:nvPr/>
      </p:nvGrpSpPr>
      <p:grpSpPr>
        <a:xfrm>
          <a:off x="0" y="0"/>
          <a:ext cx="0" cy="0"/>
          <a:chOff x="0" y="0"/>
          <a:chExt cx="0" cy="0"/>
        </a:xfrm>
      </p:grpSpPr>
      <p:sp>
        <p:nvSpPr>
          <p:cNvPr id="10" name="Rektangel 9"/>
          <p:cNvSpPr/>
          <p:nvPr userDrawn="1"/>
        </p:nvSpPr>
        <p:spPr>
          <a:xfrm>
            <a:off x="0" y="4967591"/>
            <a:ext cx="9144000" cy="180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595314" y="588962"/>
            <a:ext cx="3321078" cy="1017587"/>
          </a:xfrm>
        </p:spPr>
        <p:txBody>
          <a:bodyPr/>
          <a:lstStyle/>
          <a:p>
            <a:r>
              <a:rPr lang="sv-SE" dirty="0"/>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p:cNvSpPr>
            <a:spLocks noGrp="1"/>
          </p:cNvSpPr>
          <p:nvPr>
            <p:ph type="pic" sz="quarter" idx="13"/>
          </p:nvPr>
        </p:nvSpPr>
        <p:spPr>
          <a:xfrm>
            <a:off x="4572000" y="588963"/>
            <a:ext cx="4572000" cy="4378325"/>
          </a:xfrm>
          <a:solidFill>
            <a:schemeClr val="bg2">
              <a:lumMod val="20000"/>
              <a:lumOff val="80000"/>
            </a:schemeClr>
          </a:solidFill>
        </p:spPr>
        <p:txBody>
          <a:bodyPr anchor="ctr"/>
          <a:lstStyle>
            <a:lvl1pPr marL="0" indent="0" algn="ctr">
              <a:buNone/>
              <a:defRPr sz="1200"/>
            </a:lvl1pPr>
          </a:lstStyle>
          <a:p>
            <a:endParaRPr lang="en-GB"/>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9" name="Platshållare för bildnummer 8"/>
          <p:cNvSpPr>
            <a:spLocks noGrp="1"/>
          </p:cNvSpPr>
          <p:nvPr>
            <p:ph type="sldNum" sz="quarter" idx="16"/>
          </p:nvPr>
        </p:nvSpPr>
        <p:spPr/>
        <p:txBody>
          <a:bodyPr/>
          <a:lstStyle/>
          <a:p>
            <a:fld id="{EE979298-3C3B-4069-AA25-E7B70A8EB89A}" type="slidenum">
              <a:rPr lang="sv-SE" smtClean="0"/>
              <a:pPr/>
              <a:t>‹#›</a:t>
            </a:fld>
            <a:endParaRPr lang="sv-SE"/>
          </a:p>
        </p:txBody>
      </p:sp>
    </p:spTree>
    <p:extLst>
      <p:ext uri="{BB962C8B-B14F-4D97-AF65-F5344CB8AC3E}">
        <p14:creationId xmlns:p14="http://schemas.microsoft.com/office/powerpoint/2010/main" val="1605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ch två bilder - Grön balk">
    <p:spTree>
      <p:nvGrpSpPr>
        <p:cNvPr id="1" name=""/>
        <p:cNvGrpSpPr/>
        <p:nvPr/>
      </p:nvGrpSpPr>
      <p:grpSpPr>
        <a:xfrm>
          <a:off x="0" y="0"/>
          <a:ext cx="0" cy="0"/>
          <a:chOff x="0" y="0"/>
          <a:chExt cx="0" cy="0"/>
        </a:xfrm>
      </p:grpSpPr>
      <p:sp>
        <p:nvSpPr>
          <p:cNvPr id="13" name="Rektangel 12"/>
          <p:cNvSpPr/>
          <p:nvPr userDrawn="1"/>
        </p:nvSpPr>
        <p:spPr>
          <a:xfrm>
            <a:off x="0" y="4967591"/>
            <a:ext cx="9144000" cy="1802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595314" y="588962"/>
            <a:ext cx="3321078" cy="1017587"/>
          </a:xfrm>
        </p:spPr>
        <p:txBody>
          <a:bodyPr/>
          <a:lstStyle/>
          <a:p>
            <a:r>
              <a:rPr lang="sv-SE"/>
              <a:t>Klicka här för att ändra format</a:t>
            </a:r>
          </a:p>
        </p:txBody>
      </p:sp>
      <p:sp>
        <p:nvSpPr>
          <p:cNvPr id="3" name="Platshållare för innehåll 2"/>
          <p:cNvSpPr>
            <a:spLocks noGrp="1"/>
          </p:cNvSpPr>
          <p:nvPr>
            <p:ph idx="1"/>
          </p:nvPr>
        </p:nvSpPr>
        <p:spPr>
          <a:xfrm>
            <a:off x="595314" y="1960563"/>
            <a:ext cx="3321078" cy="225775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10"/>
          <p:cNvSpPr>
            <a:spLocks noGrp="1"/>
          </p:cNvSpPr>
          <p:nvPr>
            <p:ph type="pic" sz="quarter" idx="13"/>
          </p:nvPr>
        </p:nvSpPr>
        <p:spPr>
          <a:xfrm>
            <a:off x="4572000" y="588963"/>
            <a:ext cx="4572000" cy="2188800"/>
          </a:xfrm>
          <a:solidFill>
            <a:schemeClr val="bg2">
              <a:lumMod val="20000"/>
              <a:lumOff val="80000"/>
            </a:schemeClr>
          </a:solidFill>
        </p:spPr>
        <p:txBody>
          <a:bodyPr anchor="ctr"/>
          <a:lstStyle>
            <a:lvl1pPr marL="0" indent="0" algn="ctr">
              <a:buNone/>
              <a:defRPr sz="1200"/>
            </a:lvl1pPr>
          </a:lstStyle>
          <a:p>
            <a:endParaRPr lang="en-GB"/>
          </a:p>
        </p:txBody>
      </p:sp>
      <p:sp>
        <p:nvSpPr>
          <p:cNvPr id="7" name="Platshållare för datum 6"/>
          <p:cNvSpPr>
            <a:spLocks noGrp="1"/>
          </p:cNvSpPr>
          <p:nvPr>
            <p:ph type="dt" sz="half" idx="14"/>
          </p:nvPr>
        </p:nvSpPr>
        <p:spPr/>
        <p:txBody>
          <a:bodyPr/>
          <a:lstStyle/>
          <a:p>
            <a:r>
              <a:rPr lang="sv-SE"/>
              <a:t>Datum</a:t>
            </a:r>
            <a:endParaRPr lang="sv-SE" dirty="0"/>
          </a:p>
        </p:txBody>
      </p:sp>
      <p:sp>
        <p:nvSpPr>
          <p:cNvPr id="8" name="Platshållare för sidfot 7"/>
          <p:cNvSpPr>
            <a:spLocks noGrp="1"/>
          </p:cNvSpPr>
          <p:nvPr>
            <p:ph type="ftr" sz="quarter" idx="15"/>
          </p:nvPr>
        </p:nvSpPr>
        <p:spPr/>
        <p:txBody>
          <a:bodyPr/>
          <a:lstStyle/>
          <a:p>
            <a:endParaRPr lang="sv-SE"/>
          </a:p>
        </p:txBody>
      </p:sp>
      <p:sp>
        <p:nvSpPr>
          <p:cNvPr id="10" name="Platshållare för bildnummer 9"/>
          <p:cNvSpPr>
            <a:spLocks noGrp="1"/>
          </p:cNvSpPr>
          <p:nvPr>
            <p:ph type="sldNum" sz="quarter" idx="16"/>
          </p:nvPr>
        </p:nvSpPr>
        <p:spPr/>
        <p:txBody>
          <a:bodyPr/>
          <a:lstStyle/>
          <a:p>
            <a:fld id="{EE979298-3C3B-4069-AA25-E7B70A8EB89A}" type="slidenum">
              <a:rPr lang="sv-SE" smtClean="0"/>
              <a:pPr/>
              <a:t>‹#›</a:t>
            </a:fld>
            <a:endParaRPr lang="sv-SE"/>
          </a:p>
        </p:txBody>
      </p:sp>
      <p:sp>
        <p:nvSpPr>
          <p:cNvPr id="12" name="Platshållare för bild 10"/>
          <p:cNvSpPr>
            <a:spLocks noGrp="1"/>
          </p:cNvSpPr>
          <p:nvPr>
            <p:ph type="pic" sz="quarter" idx="17"/>
          </p:nvPr>
        </p:nvSpPr>
        <p:spPr>
          <a:xfrm>
            <a:off x="4572000" y="2778791"/>
            <a:ext cx="4572000" cy="2188800"/>
          </a:xfrm>
          <a:solidFill>
            <a:schemeClr val="bg2">
              <a:lumMod val="20000"/>
              <a:lumOff val="80000"/>
            </a:schemeClr>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1513102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95314" y="588962"/>
            <a:ext cx="6875462" cy="1017587"/>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595314" y="1960563"/>
            <a:ext cx="6875462" cy="263406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67475" y="4995643"/>
            <a:ext cx="540000" cy="118428"/>
          </a:xfrm>
          <a:prstGeom prst="rect">
            <a:avLst/>
          </a:prstGeom>
        </p:spPr>
        <p:txBody>
          <a:bodyPr vert="horz" lIns="0" tIns="0" rIns="0" bIns="0" rtlCol="0" anchor="ctr"/>
          <a:lstStyle>
            <a:lvl1pPr algn="l">
              <a:defRPr sz="600">
                <a:solidFill>
                  <a:schemeClr val="tx1"/>
                </a:solidFill>
              </a:defRPr>
            </a:lvl1pPr>
          </a:lstStyle>
          <a:p>
            <a:r>
              <a:rPr lang="sv-SE" dirty="0"/>
              <a:t>Datum</a:t>
            </a:r>
          </a:p>
        </p:txBody>
      </p:sp>
      <p:sp>
        <p:nvSpPr>
          <p:cNvPr id="5" name="Platshållare för sidfot 4"/>
          <p:cNvSpPr>
            <a:spLocks noGrp="1"/>
          </p:cNvSpPr>
          <p:nvPr>
            <p:ph type="ftr" sz="quarter" idx="3"/>
          </p:nvPr>
        </p:nvSpPr>
        <p:spPr>
          <a:xfrm>
            <a:off x="2671544" y="4995643"/>
            <a:ext cx="3800912" cy="118428"/>
          </a:xfrm>
          <a:prstGeom prst="rect">
            <a:avLst/>
          </a:prstGeom>
        </p:spPr>
        <p:txBody>
          <a:bodyPr vert="horz" lIns="0" tIns="0" rIns="0" bIns="0" rtlCol="0" anchor="ctr"/>
          <a:lstStyle>
            <a:lvl1pPr algn="ctr">
              <a:defRPr sz="600">
                <a:solidFill>
                  <a:schemeClr val="tx1"/>
                </a:solidFill>
              </a:defRPr>
            </a:lvl1pPr>
          </a:lstStyle>
          <a:p>
            <a:endParaRPr lang="sv-SE"/>
          </a:p>
        </p:txBody>
      </p:sp>
      <p:sp>
        <p:nvSpPr>
          <p:cNvPr id="6" name="Platshållare för bildnummer 5"/>
          <p:cNvSpPr>
            <a:spLocks noGrp="1"/>
          </p:cNvSpPr>
          <p:nvPr>
            <p:ph type="sldNum" sz="quarter" idx="4"/>
          </p:nvPr>
        </p:nvSpPr>
        <p:spPr>
          <a:xfrm>
            <a:off x="8437313" y="4995643"/>
            <a:ext cx="540000" cy="118428"/>
          </a:xfrm>
          <a:prstGeom prst="rect">
            <a:avLst/>
          </a:prstGeom>
        </p:spPr>
        <p:txBody>
          <a:bodyPr vert="horz" lIns="0" tIns="0" rIns="0" bIns="0" rtlCol="0" anchor="ctr"/>
          <a:lstStyle>
            <a:lvl1pPr algn="r">
              <a:defRPr sz="600">
                <a:solidFill>
                  <a:schemeClr val="tx1"/>
                </a:solidFill>
              </a:defRPr>
            </a:lvl1pPr>
          </a:lstStyle>
          <a:p>
            <a:fld id="{EE979298-3C3B-4069-AA25-E7B70A8EB89A}" type="slidenum">
              <a:rPr lang="sv-SE" smtClean="0"/>
              <a:pPr/>
              <a:t>‹#›</a:t>
            </a:fld>
            <a:endParaRPr lang="sv-SE"/>
          </a:p>
        </p:txBody>
      </p:sp>
      <p:pic>
        <p:nvPicPr>
          <p:cNvPr id="8" name="Bildobjekt 7">
            <a:extLst>
              <a:ext uri="{FF2B5EF4-FFF2-40B4-BE49-F238E27FC236}">
                <a16:creationId xmlns:a16="http://schemas.microsoft.com/office/drawing/2014/main" id="{4F3A30C5-3013-2145-442B-4030996B9347}"/>
              </a:ext>
            </a:extLst>
          </p:cNvPr>
          <p:cNvPicPr>
            <a:picLocks/>
          </p:cNvPicPr>
          <p:nvPr userDrawn="1"/>
        </p:nvPicPr>
        <p:blipFill>
          <a:blip r:embed="rId7"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2959450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 id="2147483654" r:id="rId4"/>
    <p:sldLayoutId id="2147483655" r:id="rId5"/>
  </p:sldLayoutIdLst>
  <p:hf sldNum="0"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95314" y="588962"/>
            <a:ext cx="6875462" cy="1017587"/>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595314" y="1960563"/>
            <a:ext cx="6875462" cy="263406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p:cNvSpPr>
            <a:spLocks noGrp="1"/>
          </p:cNvSpPr>
          <p:nvPr>
            <p:ph type="dt" sz="half" idx="2"/>
          </p:nvPr>
        </p:nvSpPr>
        <p:spPr>
          <a:xfrm>
            <a:off x="167475" y="4995643"/>
            <a:ext cx="540000" cy="118428"/>
          </a:xfrm>
          <a:prstGeom prst="rect">
            <a:avLst/>
          </a:prstGeom>
        </p:spPr>
        <p:txBody>
          <a:bodyPr vert="horz" lIns="0" tIns="0" rIns="0" bIns="0" rtlCol="0" anchor="ctr"/>
          <a:lstStyle>
            <a:lvl1pPr algn="l">
              <a:defRPr sz="600">
                <a:solidFill>
                  <a:schemeClr val="tx1"/>
                </a:solidFill>
              </a:defRPr>
            </a:lvl1pPr>
          </a:lstStyle>
          <a:p>
            <a:r>
              <a:rPr lang="sv-SE" dirty="0"/>
              <a:t>Datum</a:t>
            </a:r>
          </a:p>
        </p:txBody>
      </p:sp>
      <p:sp>
        <p:nvSpPr>
          <p:cNvPr id="9" name="Platshållare för sidfot 4"/>
          <p:cNvSpPr>
            <a:spLocks noGrp="1"/>
          </p:cNvSpPr>
          <p:nvPr>
            <p:ph type="ftr" sz="quarter" idx="3"/>
          </p:nvPr>
        </p:nvSpPr>
        <p:spPr>
          <a:xfrm>
            <a:off x="2671544" y="4995643"/>
            <a:ext cx="3800912" cy="118428"/>
          </a:xfrm>
          <a:prstGeom prst="rect">
            <a:avLst/>
          </a:prstGeom>
        </p:spPr>
        <p:txBody>
          <a:bodyPr vert="horz" lIns="0" tIns="0" rIns="0" bIns="0" rtlCol="0" anchor="ctr"/>
          <a:lstStyle>
            <a:lvl1pPr algn="ctr">
              <a:defRPr sz="600">
                <a:solidFill>
                  <a:schemeClr val="tx1"/>
                </a:solidFill>
              </a:defRPr>
            </a:lvl1pPr>
          </a:lstStyle>
          <a:p>
            <a:endParaRPr lang="sv-SE"/>
          </a:p>
        </p:txBody>
      </p:sp>
      <p:sp>
        <p:nvSpPr>
          <p:cNvPr id="10" name="Platshållare för bildnummer 5"/>
          <p:cNvSpPr>
            <a:spLocks noGrp="1"/>
          </p:cNvSpPr>
          <p:nvPr>
            <p:ph type="sldNum" sz="quarter" idx="4"/>
          </p:nvPr>
        </p:nvSpPr>
        <p:spPr>
          <a:xfrm>
            <a:off x="8437313" y="4995643"/>
            <a:ext cx="540000" cy="118428"/>
          </a:xfrm>
          <a:prstGeom prst="rect">
            <a:avLst/>
          </a:prstGeom>
        </p:spPr>
        <p:txBody>
          <a:bodyPr vert="horz" lIns="0" tIns="0" rIns="0" bIns="0" rtlCol="0" anchor="ctr"/>
          <a:lstStyle>
            <a:lvl1pPr algn="r">
              <a:defRPr sz="600">
                <a:solidFill>
                  <a:schemeClr val="tx1"/>
                </a:solidFill>
              </a:defRPr>
            </a:lvl1p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FC8B71F7-4EF5-D93D-4C74-8E6C670EA595}"/>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3884689883"/>
      </p:ext>
    </p:extLst>
  </p:cSld>
  <p:clrMap bg1="lt1" tx1="dk1" bg2="lt2" tx2="dk2" accent1="accent1" accent2="accent2" accent3="accent3" accent4="accent4" accent5="accent5" accent6="accent6" hlink="hlink" folHlink="folHlink"/>
  <p:sldLayoutIdLst>
    <p:sldLayoutId id="2147483689" r:id="rId1"/>
    <p:sldLayoutId id="2147483664" r:id="rId2"/>
  </p:sldLayoutIdLst>
  <p:hf sldNum="0"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95314" y="588962"/>
            <a:ext cx="6875462" cy="1017587"/>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595314" y="1960563"/>
            <a:ext cx="6875462" cy="263406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p:cNvSpPr>
            <a:spLocks noGrp="1"/>
          </p:cNvSpPr>
          <p:nvPr>
            <p:ph type="dt" sz="half" idx="2"/>
          </p:nvPr>
        </p:nvSpPr>
        <p:spPr>
          <a:xfrm>
            <a:off x="167475" y="4995643"/>
            <a:ext cx="540000" cy="118428"/>
          </a:xfrm>
          <a:prstGeom prst="rect">
            <a:avLst/>
          </a:prstGeom>
        </p:spPr>
        <p:txBody>
          <a:bodyPr vert="horz" lIns="0" tIns="0" rIns="0" bIns="0" rtlCol="0" anchor="ctr"/>
          <a:lstStyle>
            <a:lvl1pPr algn="l">
              <a:defRPr sz="600">
                <a:solidFill>
                  <a:schemeClr val="tx1"/>
                </a:solidFill>
              </a:defRPr>
            </a:lvl1pPr>
          </a:lstStyle>
          <a:p>
            <a:r>
              <a:rPr lang="sv-SE" dirty="0"/>
              <a:t>Datum</a:t>
            </a:r>
          </a:p>
        </p:txBody>
      </p:sp>
      <p:sp>
        <p:nvSpPr>
          <p:cNvPr id="9" name="Platshållare för sidfot 4"/>
          <p:cNvSpPr>
            <a:spLocks noGrp="1"/>
          </p:cNvSpPr>
          <p:nvPr>
            <p:ph type="ftr" sz="quarter" idx="3"/>
          </p:nvPr>
        </p:nvSpPr>
        <p:spPr>
          <a:xfrm>
            <a:off x="2671544" y="4995643"/>
            <a:ext cx="3800912" cy="118428"/>
          </a:xfrm>
          <a:prstGeom prst="rect">
            <a:avLst/>
          </a:prstGeom>
        </p:spPr>
        <p:txBody>
          <a:bodyPr vert="horz" lIns="0" tIns="0" rIns="0" bIns="0" rtlCol="0" anchor="ctr"/>
          <a:lstStyle>
            <a:lvl1pPr algn="ctr">
              <a:defRPr sz="600">
                <a:solidFill>
                  <a:schemeClr val="tx1"/>
                </a:solidFill>
              </a:defRPr>
            </a:lvl1pPr>
          </a:lstStyle>
          <a:p>
            <a:endParaRPr lang="sv-SE"/>
          </a:p>
        </p:txBody>
      </p:sp>
      <p:sp>
        <p:nvSpPr>
          <p:cNvPr id="10" name="Platshållare för bildnummer 5"/>
          <p:cNvSpPr>
            <a:spLocks noGrp="1"/>
          </p:cNvSpPr>
          <p:nvPr>
            <p:ph type="sldNum" sz="quarter" idx="4"/>
          </p:nvPr>
        </p:nvSpPr>
        <p:spPr>
          <a:xfrm>
            <a:off x="8437313" y="4995643"/>
            <a:ext cx="540000" cy="118428"/>
          </a:xfrm>
          <a:prstGeom prst="rect">
            <a:avLst/>
          </a:prstGeom>
        </p:spPr>
        <p:txBody>
          <a:bodyPr vert="horz" lIns="0" tIns="0" rIns="0" bIns="0" rtlCol="0" anchor="ctr"/>
          <a:lstStyle>
            <a:lvl1pPr algn="r">
              <a:defRPr sz="600">
                <a:solidFill>
                  <a:schemeClr val="tx1"/>
                </a:solidFill>
              </a:defRPr>
            </a:lvl1p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6182A41B-EED1-8D05-746F-E43E05A57892}"/>
              </a:ext>
            </a:extLst>
          </p:cNvPr>
          <p:cNvPicPr>
            <a:picLocks/>
          </p:cNvPicPr>
          <p:nvPr userDrawn="1"/>
        </p:nvPicPr>
        <p:blipFill>
          <a:blip r:embed="rId9"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3884689883"/>
      </p:ext>
    </p:extLst>
  </p:cSld>
  <p:clrMap bg1="lt1" tx1="dk1" bg2="lt2" tx2="dk2" accent1="accent1" accent2="accent2" accent3="accent3" accent4="accent4" accent5="accent5" accent6="accent6" hlink="hlink" folHlink="folHlink"/>
  <p:sldLayoutIdLst>
    <p:sldLayoutId id="2147483706" r:id="rId1"/>
    <p:sldLayoutId id="2147483728" r:id="rId2"/>
    <p:sldLayoutId id="2147483708" r:id="rId3"/>
    <p:sldLayoutId id="2147483707" r:id="rId4"/>
    <p:sldLayoutId id="2147483727" r:id="rId5"/>
    <p:sldLayoutId id="2147483709" r:id="rId6"/>
    <p:sldLayoutId id="2147483730" r:id="rId7"/>
  </p:sldLayoutIdLst>
  <p:hf sldNum="0"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95314" y="588962"/>
            <a:ext cx="6875462" cy="1017587"/>
          </a:xfrm>
          <a:prstGeom prst="rect">
            <a:avLst/>
          </a:prstGeom>
        </p:spPr>
        <p:txBody>
          <a:bodyPr vert="horz" lIns="0" tIns="0" rIns="0" bIns="0" rtlCol="0" anchor="b">
            <a:normAutofit/>
          </a:bodyPr>
          <a:lstStyle/>
          <a:p>
            <a:r>
              <a:rPr lang="sv-SE" dirty="0"/>
              <a:t>Klicka här för att ändra format</a:t>
            </a:r>
          </a:p>
        </p:txBody>
      </p:sp>
      <p:sp>
        <p:nvSpPr>
          <p:cNvPr id="3" name="Platshållare för text 2"/>
          <p:cNvSpPr>
            <a:spLocks noGrp="1"/>
          </p:cNvSpPr>
          <p:nvPr>
            <p:ph type="body" idx="1"/>
          </p:nvPr>
        </p:nvSpPr>
        <p:spPr>
          <a:xfrm>
            <a:off x="595314" y="1960563"/>
            <a:ext cx="6875462" cy="263406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p:cNvSpPr>
            <a:spLocks noGrp="1"/>
          </p:cNvSpPr>
          <p:nvPr>
            <p:ph type="dt" sz="half" idx="2"/>
          </p:nvPr>
        </p:nvSpPr>
        <p:spPr>
          <a:xfrm>
            <a:off x="167475" y="4995643"/>
            <a:ext cx="540000" cy="118428"/>
          </a:xfrm>
          <a:prstGeom prst="rect">
            <a:avLst/>
          </a:prstGeom>
        </p:spPr>
        <p:txBody>
          <a:bodyPr vert="horz" lIns="0" tIns="0" rIns="0" bIns="0" rtlCol="0" anchor="ctr"/>
          <a:lstStyle>
            <a:lvl1pPr algn="l">
              <a:defRPr sz="600">
                <a:solidFill>
                  <a:schemeClr val="tx1"/>
                </a:solidFill>
              </a:defRPr>
            </a:lvl1pPr>
          </a:lstStyle>
          <a:p>
            <a:r>
              <a:rPr lang="sv-SE" dirty="0"/>
              <a:t>Datum</a:t>
            </a:r>
          </a:p>
        </p:txBody>
      </p:sp>
      <p:sp>
        <p:nvSpPr>
          <p:cNvPr id="9" name="Platshållare för sidfot 4"/>
          <p:cNvSpPr>
            <a:spLocks noGrp="1"/>
          </p:cNvSpPr>
          <p:nvPr>
            <p:ph type="ftr" sz="quarter" idx="3"/>
          </p:nvPr>
        </p:nvSpPr>
        <p:spPr>
          <a:xfrm>
            <a:off x="2671544" y="4995643"/>
            <a:ext cx="3800912" cy="118428"/>
          </a:xfrm>
          <a:prstGeom prst="rect">
            <a:avLst/>
          </a:prstGeom>
        </p:spPr>
        <p:txBody>
          <a:bodyPr vert="horz" lIns="0" tIns="0" rIns="0" bIns="0" rtlCol="0" anchor="ctr"/>
          <a:lstStyle>
            <a:lvl1pPr algn="ctr">
              <a:defRPr sz="600">
                <a:solidFill>
                  <a:schemeClr val="tx1"/>
                </a:solidFill>
              </a:defRPr>
            </a:lvl1pPr>
          </a:lstStyle>
          <a:p>
            <a:endParaRPr lang="sv-SE"/>
          </a:p>
        </p:txBody>
      </p:sp>
      <p:sp>
        <p:nvSpPr>
          <p:cNvPr id="10" name="Platshållare för bildnummer 5"/>
          <p:cNvSpPr>
            <a:spLocks noGrp="1"/>
          </p:cNvSpPr>
          <p:nvPr>
            <p:ph type="sldNum" sz="quarter" idx="4"/>
          </p:nvPr>
        </p:nvSpPr>
        <p:spPr>
          <a:xfrm>
            <a:off x="8437313" y="4995643"/>
            <a:ext cx="540000" cy="118428"/>
          </a:xfrm>
          <a:prstGeom prst="rect">
            <a:avLst/>
          </a:prstGeom>
        </p:spPr>
        <p:txBody>
          <a:bodyPr vert="horz" lIns="0" tIns="0" rIns="0" bIns="0" rtlCol="0" anchor="ctr"/>
          <a:lstStyle>
            <a:lvl1pPr algn="r">
              <a:defRPr sz="600">
                <a:solidFill>
                  <a:schemeClr val="tx1"/>
                </a:solidFill>
              </a:defRPr>
            </a:lvl1pPr>
          </a:lstStyle>
          <a:p>
            <a:fld id="{EE979298-3C3B-4069-AA25-E7B70A8EB89A}" type="slidenum">
              <a:rPr lang="sv-SE" smtClean="0"/>
              <a:pPr/>
              <a:t>‹#›</a:t>
            </a:fld>
            <a:endParaRPr lang="sv-SE"/>
          </a:p>
        </p:txBody>
      </p:sp>
      <p:pic>
        <p:nvPicPr>
          <p:cNvPr id="5" name="Bildobjekt 4">
            <a:extLst>
              <a:ext uri="{FF2B5EF4-FFF2-40B4-BE49-F238E27FC236}">
                <a16:creationId xmlns:a16="http://schemas.microsoft.com/office/drawing/2014/main" id="{78B793F6-86D1-7109-6005-7B79126E2436}"/>
              </a:ext>
            </a:extLst>
          </p:cNvPr>
          <p:cNvPicPr>
            <a:picLocks/>
          </p:cNvPicPr>
          <p:nvPr userDrawn="1"/>
        </p:nvPicPr>
        <p:blipFill>
          <a:blip r:embed="rId7" cstate="screen">
            <a:extLst>
              <a:ext uri="{28A0092B-C50C-407E-A947-70E740481C1C}">
                <a14:useLocalDpi xmlns:a14="http://schemas.microsoft.com/office/drawing/2010/main"/>
              </a:ext>
            </a:extLst>
          </a:blip>
          <a:stretch>
            <a:fillRect/>
          </a:stretch>
        </p:blipFill>
        <p:spPr>
          <a:xfrm>
            <a:off x="158400" y="165600"/>
            <a:ext cx="1928241" cy="421386"/>
          </a:xfrm>
          <a:prstGeom prst="rect">
            <a:avLst/>
          </a:prstGeom>
        </p:spPr>
      </p:pic>
    </p:spTree>
    <p:extLst>
      <p:ext uri="{BB962C8B-B14F-4D97-AF65-F5344CB8AC3E}">
        <p14:creationId xmlns:p14="http://schemas.microsoft.com/office/powerpoint/2010/main" val="388468988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729" r:id="rId5"/>
  </p:sldLayoutIdLst>
  <p:hf sldNum="0" hdr="0" ftr="0" dt="0"/>
  <p:txStyles>
    <p:titleStyle>
      <a:lvl1pPr algn="l" defTabSz="914400" rtl="0" eaLnBrk="1" latinLnBrk="0" hangingPunct="1">
        <a:spcBef>
          <a:spcPct val="0"/>
        </a:spcBef>
        <a:buNone/>
        <a:defRPr sz="3400" kern="1200">
          <a:solidFill>
            <a:schemeClr val="tx1"/>
          </a:solidFill>
          <a:latin typeface="+mj-lt"/>
          <a:ea typeface="+mj-ea"/>
          <a:cs typeface="+mj-cs"/>
        </a:defRPr>
      </a:lvl1pPr>
    </p:titleStyle>
    <p:body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kuling.nu/"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4.jpeg"/><Relationship Id="rId4" Type="http://schemas.openxmlformats.org/officeDocument/2006/relationships/hyperlink" Target="https://kunskapsguiden.se/omraden-och-teman/barn-och-unga/barn-som-anhorig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1177.se/Orebrolan/sjukdomar--besvar/psykiska-sjukdomar-och-besvar/sjalvmordstankar/hur-kan-du-hjalpa-en-person-som-har-sjalvmordstankar/" TargetMode="External"/><Relationship Id="rId7" Type="http://schemas.openxmlformats.org/officeDocument/2006/relationships/hyperlink" Target="https://www.regionorebrolan.se/sv/vard-och-halsa/sa-fungerar-varden-i-regionen/utvecklings--och-forbattringsarbete/suicidprevention/"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s://vardgivare.regionorebrolan.se/sv/uppdrag-avtal-och-uppfoljning/suicidprevention-och-minskad-psykisk-ohalsa/suicidprevention/?E-141325=141325&amp;E-141326=141326&amp;E-141327=141327&amp;E-141328=141328&amp;E-141331=141331#accordion-block-141326" TargetMode="External"/><Relationship Id="rId5" Type="http://schemas.openxmlformats.org/officeDocument/2006/relationships/hyperlink" Target="https://www.1177.se/Orebrolan/liv--halsa/psykisk-halsa/efterlevandestod-vid-sjalvmord/" TargetMode="External"/><Relationship Id="rId4" Type="http://schemas.openxmlformats.org/officeDocument/2006/relationships/hyperlink" Target="https://www.1177.se/Orebrolan/sjukdomar--besvar/psykiska-sjukdomar-och-besvar/sjalvmordstankar/sa-kan-du-som-van-forhindra-sjalvmord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www.1177.se/Orebrolan/sjukdomar--besvar/psykiska-sjukdomar-och-besvar/sjalvmordstankar/till-dig-som-har-sjalvmordstankar/"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0308" y="873235"/>
            <a:ext cx="6124752" cy="962599"/>
          </a:xfrm>
        </p:spPr>
        <p:txBody>
          <a:bodyPr/>
          <a:lstStyle/>
          <a:p>
            <a:r>
              <a:rPr lang="sv-SE" dirty="0"/>
              <a:t>Tillsammans räddar vi liv</a:t>
            </a:r>
          </a:p>
        </p:txBody>
      </p:sp>
      <p:sp>
        <p:nvSpPr>
          <p:cNvPr id="3" name="Underrubrik 2"/>
          <p:cNvSpPr>
            <a:spLocks noGrp="1"/>
          </p:cNvSpPr>
          <p:nvPr>
            <p:ph type="subTitle" idx="1"/>
          </p:nvPr>
        </p:nvSpPr>
        <p:spPr>
          <a:xfrm>
            <a:off x="820307" y="2026172"/>
            <a:ext cx="6124752" cy="699775"/>
          </a:xfrm>
        </p:spPr>
        <p:txBody>
          <a:bodyPr/>
          <a:lstStyle/>
          <a:p>
            <a:r>
              <a:rPr lang="sv-SE" dirty="0"/>
              <a:t>Till dig som är personal inom </a:t>
            </a:r>
            <a:br>
              <a:rPr lang="sv-SE" dirty="0"/>
            </a:br>
            <a:r>
              <a:rPr lang="sv-SE" dirty="0"/>
              <a:t>kommunal hälso- och sjukvård </a:t>
            </a:r>
            <a:br>
              <a:rPr lang="sv-SE" dirty="0"/>
            </a:br>
            <a:r>
              <a:rPr lang="sv-SE" dirty="0"/>
              <a:t>eller socialtjänst i Örebro län</a:t>
            </a:r>
          </a:p>
        </p:txBody>
      </p:sp>
      <p:pic>
        <p:nvPicPr>
          <p:cNvPr id="6" name="Bildobjekt 5" descr="En bild som visar text, skärmbild, Teckensnitt, grafisk design&#10;&#10;Automatiskt genererad beskrivning">
            <a:extLst>
              <a:ext uri="{FF2B5EF4-FFF2-40B4-BE49-F238E27FC236}">
                <a16:creationId xmlns:a16="http://schemas.microsoft.com/office/drawing/2014/main" id="{ABBB5FE7-C4B9-A4BA-0E42-450B1258BD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6899">
            <a:off x="6616655" y="873235"/>
            <a:ext cx="2035440" cy="28768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53306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A2529-F439-120E-3257-1735CE9B440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B5A3357-B528-166D-90E3-96637DDAE9CE}"/>
              </a:ext>
            </a:extLst>
          </p:cNvPr>
          <p:cNvSpPr>
            <a:spLocks noGrp="1"/>
          </p:cNvSpPr>
          <p:nvPr>
            <p:ph type="title"/>
          </p:nvPr>
        </p:nvSpPr>
        <p:spPr/>
        <p:txBody>
          <a:bodyPr>
            <a:normAutofit/>
          </a:bodyPr>
          <a:lstStyle/>
          <a:p>
            <a:r>
              <a:rPr lang="sv-SE" dirty="0"/>
              <a:t>Berör den mig?</a:t>
            </a:r>
          </a:p>
        </p:txBody>
      </p:sp>
      <p:sp>
        <p:nvSpPr>
          <p:cNvPr id="3" name="Platshållare för innehåll 2">
            <a:extLst>
              <a:ext uri="{FF2B5EF4-FFF2-40B4-BE49-F238E27FC236}">
                <a16:creationId xmlns:a16="http://schemas.microsoft.com/office/drawing/2014/main" id="{56254453-2D4D-0C58-BDC1-A984CCBF2F3E}"/>
              </a:ext>
            </a:extLst>
          </p:cNvPr>
          <p:cNvSpPr>
            <a:spLocks noGrp="1"/>
          </p:cNvSpPr>
          <p:nvPr>
            <p:ph idx="1"/>
          </p:nvPr>
        </p:nvSpPr>
        <p:spPr>
          <a:xfrm>
            <a:off x="595314" y="1960563"/>
            <a:ext cx="3624994" cy="2257754"/>
          </a:xfrm>
        </p:spPr>
        <p:txBody>
          <a:bodyPr/>
          <a:lstStyle/>
          <a:p>
            <a:pPr>
              <a:tabLst>
                <a:tab pos="161925" algn="l"/>
              </a:tabLst>
            </a:pPr>
            <a:r>
              <a:rPr lang="sv-SE" dirty="0">
                <a:effectLst/>
                <a:ea typeface="Times New Roman" panose="02020603050405020304" pitchFamily="18" charset="0"/>
              </a:rPr>
              <a:t>Kommunal hälso- och sjukvård och vård och omsorg  </a:t>
            </a:r>
          </a:p>
          <a:p>
            <a:pPr>
              <a:tabLst>
                <a:tab pos="161925" algn="l"/>
              </a:tabLst>
            </a:pPr>
            <a:r>
              <a:rPr lang="sv-SE" dirty="0">
                <a:effectLst/>
                <a:ea typeface="Times New Roman" panose="02020603050405020304" pitchFamily="18" charset="0"/>
              </a:rPr>
              <a:t>Individ- och familjeomsorg enligt Socialtjänstlagen (</a:t>
            </a:r>
            <a:r>
              <a:rPr lang="sv-SE" dirty="0" err="1">
                <a:effectLst/>
                <a:ea typeface="Times New Roman" panose="02020603050405020304" pitchFamily="18" charset="0"/>
              </a:rPr>
              <a:t>SoL</a:t>
            </a:r>
            <a:r>
              <a:rPr lang="sv-SE" dirty="0">
                <a:effectLst/>
                <a:ea typeface="Times New Roman" panose="02020603050405020304" pitchFamily="18" charset="0"/>
              </a:rPr>
              <a:t>) </a:t>
            </a:r>
          </a:p>
          <a:p>
            <a:pPr>
              <a:tabLst>
                <a:tab pos="161925" algn="l"/>
              </a:tabLst>
            </a:pPr>
            <a:r>
              <a:rPr lang="sv-SE" dirty="0">
                <a:effectLst/>
                <a:ea typeface="Times New Roman" panose="02020603050405020304" pitchFamily="18" charset="0"/>
              </a:rPr>
              <a:t>Lag om stöd och service till vissa funktionshindrade (LSS) omfattas av riktlinjen. </a:t>
            </a:r>
          </a:p>
          <a:p>
            <a:pPr marL="0" indent="0">
              <a:buNone/>
            </a:pPr>
            <a:endParaRPr lang="sv-SE" dirty="0"/>
          </a:p>
        </p:txBody>
      </p:sp>
      <p:pic>
        <p:nvPicPr>
          <p:cNvPr id="12" name="Platshållare för bild 11">
            <a:extLst>
              <a:ext uri="{FF2B5EF4-FFF2-40B4-BE49-F238E27FC236}">
                <a16:creationId xmlns:a16="http://schemas.microsoft.com/office/drawing/2014/main" id="{C7C42B3E-B0AD-F8CF-36DB-DE38BD59A06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5181" r="15181"/>
          <a:stretch>
            <a:fillRect/>
          </a:stretch>
        </p:blipFill>
        <p:spPr>
          <a:xfrm>
            <a:off x="4572000" y="588963"/>
            <a:ext cx="4572000" cy="4378325"/>
          </a:xfrm>
          <a:prstGeom prst="rect">
            <a:avLst/>
          </a:prstGeom>
        </p:spPr>
      </p:pic>
    </p:spTree>
    <p:extLst>
      <p:ext uri="{BB962C8B-B14F-4D97-AF65-F5344CB8AC3E}">
        <p14:creationId xmlns:p14="http://schemas.microsoft.com/office/powerpoint/2010/main" val="565450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F0E358-6221-BC6F-A911-849FCE419587}"/>
              </a:ext>
            </a:extLst>
          </p:cNvPr>
          <p:cNvSpPr>
            <a:spLocks noGrp="1"/>
          </p:cNvSpPr>
          <p:nvPr>
            <p:ph type="ctrTitle"/>
          </p:nvPr>
        </p:nvSpPr>
        <p:spPr/>
        <p:txBody>
          <a:bodyPr/>
          <a:lstStyle/>
          <a:p>
            <a:r>
              <a:rPr lang="sv-SE" dirty="0"/>
              <a:t>Riktlinjens uppbyggnad</a:t>
            </a:r>
          </a:p>
        </p:txBody>
      </p:sp>
      <p:sp>
        <p:nvSpPr>
          <p:cNvPr id="3" name="Underrubrik 2">
            <a:extLst>
              <a:ext uri="{FF2B5EF4-FFF2-40B4-BE49-F238E27FC236}">
                <a16:creationId xmlns:a16="http://schemas.microsoft.com/office/drawing/2014/main" id="{8C3DBC00-E937-7721-5CFB-901FEF14E76F}"/>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02511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37F7-9186-7ED4-806F-D2205E37DF65}"/>
            </a:ext>
          </a:extLst>
        </p:cNvPr>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37DC444-A28B-88F0-98CD-ACCD97336B0D}"/>
              </a:ext>
            </a:extLst>
          </p:cNvPr>
          <p:cNvSpPr>
            <a:spLocks noGrp="1"/>
          </p:cNvSpPr>
          <p:nvPr>
            <p:ph idx="1"/>
          </p:nvPr>
        </p:nvSpPr>
        <p:spPr>
          <a:xfrm>
            <a:off x="1250922" y="1563521"/>
            <a:ext cx="3321078" cy="2647950"/>
          </a:xfrm>
        </p:spPr>
        <p:txBody>
          <a:bodyPr/>
          <a:lstStyle/>
          <a:p>
            <a:pPr marL="0" indent="0">
              <a:buNone/>
              <a:tabLst>
                <a:tab pos="161925" algn="l"/>
              </a:tabLst>
            </a:pPr>
            <a:r>
              <a:rPr lang="sv-SE" sz="1600" b="1" dirty="0">
                <a:effectLst/>
                <a:latin typeface="Arial" panose="020B0604020202020204" pitchFamily="34" charset="0"/>
                <a:ea typeface="Times New Roman" panose="02020603050405020304" pitchFamily="18" charset="0"/>
                <a:cs typeface="Arial" panose="020B0604020202020204" pitchFamily="34" charset="0"/>
              </a:rPr>
              <a:t>Hantering av suicidalt beteende, suicidrisk och suicid</a:t>
            </a: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a:p>
            <a:pPr marL="0" indent="0">
              <a:lnSpc>
                <a:spcPts val="1200"/>
              </a:lnSpc>
              <a:buNone/>
              <a:tabLst>
                <a:tab pos="161925" algn="l"/>
              </a:tabLst>
            </a:pPr>
            <a:r>
              <a:rPr lang="sv-SE" sz="1600" b="1" dirty="0">
                <a:latin typeface="Arial" panose="020B0604020202020204" pitchFamily="34" charset="0"/>
                <a:cs typeface="Arial" panose="020B0604020202020204" pitchFamily="34" charset="0"/>
              </a:rPr>
              <a:t>Enhetschefens övergripande ansvar</a:t>
            </a: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a:p>
            <a:pPr marL="0" indent="0">
              <a:lnSpc>
                <a:spcPts val="1200"/>
              </a:lnSpc>
              <a:buNone/>
              <a:tabLst>
                <a:tab pos="161925" algn="l"/>
              </a:tabLst>
            </a:pPr>
            <a:r>
              <a:rPr lang="sv-SE" sz="1600" b="1" dirty="0">
                <a:latin typeface="Arial" panose="020B0604020202020204" pitchFamily="34" charset="0"/>
                <a:cs typeface="Arial" panose="020B0604020202020204" pitchFamily="34" charset="0"/>
              </a:rPr>
              <a:t>Insatser i ej akut läge  </a:t>
            </a: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a:p>
            <a:pPr marL="0" indent="0">
              <a:lnSpc>
                <a:spcPts val="1200"/>
              </a:lnSpc>
              <a:buNone/>
              <a:tabLst>
                <a:tab pos="161925" algn="l"/>
              </a:tabLst>
            </a:pPr>
            <a:r>
              <a:rPr lang="sv-SE" sz="1600" b="1" dirty="0">
                <a:latin typeface="Arial" panose="020B0604020202020204" pitchFamily="34" charset="0"/>
                <a:cs typeface="Arial" panose="020B0604020202020204" pitchFamily="34" charset="0"/>
              </a:rPr>
              <a:t>Åtgärder i akut läge vid</a:t>
            </a:r>
          </a:p>
          <a:p>
            <a:pPr marL="0" indent="0">
              <a:lnSpc>
                <a:spcPts val="1200"/>
              </a:lnSpc>
              <a:buNone/>
              <a:tabLst>
                <a:tab pos="161925" algn="l"/>
              </a:tabLst>
            </a:pPr>
            <a:r>
              <a:rPr lang="sv-SE" sz="1600" b="1" dirty="0">
                <a:latin typeface="Arial" panose="020B0604020202020204" pitchFamily="34" charset="0"/>
                <a:cs typeface="Arial" panose="020B0604020202020204" pitchFamily="34" charset="0"/>
              </a:rPr>
              <a:t>suicidförsök  </a:t>
            </a: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a:p>
            <a:pPr marL="0" indent="0">
              <a:lnSpc>
                <a:spcPts val="1200"/>
              </a:lnSpc>
              <a:buNone/>
              <a:tabLst>
                <a:tab pos="161925" algn="l"/>
              </a:tabLst>
            </a:pPr>
            <a:r>
              <a:rPr lang="sv-SE" sz="1600" b="1" dirty="0">
                <a:latin typeface="Arial" panose="020B0604020202020204" pitchFamily="34" charset="0"/>
                <a:cs typeface="Arial" panose="020B0604020202020204" pitchFamily="34" charset="0"/>
              </a:rPr>
              <a:t>Vid inträffat suicid  </a:t>
            </a: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a:p>
            <a:pPr marL="0" indent="0">
              <a:lnSpc>
                <a:spcPts val="1200"/>
              </a:lnSpc>
              <a:buNone/>
              <a:tabLst>
                <a:tab pos="161925" algn="l"/>
              </a:tabLst>
            </a:pPr>
            <a:endParaRPr lang="sv-SE" sz="1600" b="1" dirty="0">
              <a:latin typeface="Arial" panose="020B0604020202020204" pitchFamily="34" charset="0"/>
              <a:cs typeface="Arial" panose="020B0604020202020204" pitchFamily="34" charset="0"/>
            </a:endParaRPr>
          </a:p>
        </p:txBody>
      </p:sp>
      <p:sp>
        <p:nvSpPr>
          <p:cNvPr id="4" name="Platshållare för innehåll 2">
            <a:extLst>
              <a:ext uri="{FF2B5EF4-FFF2-40B4-BE49-F238E27FC236}">
                <a16:creationId xmlns:a16="http://schemas.microsoft.com/office/drawing/2014/main" id="{E0C75182-BC3B-5C64-140A-18C068879E62}"/>
              </a:ext>
            </a:extLst>
          </p:cNvPr>
          <p:cNvSpPr txBox="1">
            <a:spLocks/>
          </p:cNvSpPr>
          <p:nvPr/>
        </p:nvSpPr>
        <p:spPr>
          <a:xfrm>
            <a:off x="5026763" y="3756259"/>
            <a:ext cx="3609788" cy="660400"/>
          </a:xfrm>
          <a:prstGeom prst="rect">
            <a:avLst/>
          </a:prstGeom>
        </p:spPr>
        <p:txBody>
          <a:bodyPr vert="horz" lIns="0" tIns="0" rIns="0" bIns="0" rtlCol="0">
            <a:noAutofit/>
          </a:bodyPr>
          <a:lst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200"/>
              </a:lnSpc>
              <a:buNone/>
              <a:tabLst>
                <a:tab pos="161925" algn="l"/>
              </a:tabLst>
            </a:pPr>
            <a:r>
              <a:rPr lang="sv-SE" sz="25000" b="1" dirty="0">
                <a:solidFill>
                  <a:srgbClr val="0090D4"/>
                </a:solidFill>
                <a:latin typeface="Arial" panose="020B0604020202020204" pitchFamily="34" charset="0"/>
                <a:ea typeface="Times New Roman" panose="02020603050405020304" pitchFamily="18" charset="0"/>
                <a:cs typeface="Arial" panose="020B0604020202020204" pitchFamily="34" charset="0"/>
              </a:rPr>
              <a:t>4</a:t>
            </a:r>
          </a:p>
          <a:p>
            <a:pPr>
              <a:lnSpc>
                <a:spcPts val="1200"/>
              </a:lnSpc>
              <a:tabLst>
                <a:tab pos="161925" algn="l"/>
              </a:tabLst>
            </a:pPr>
            <a:endParaRPr lang="sv-SE" dirty="0"/>
          </a:p>
        </p:txBody>
      </p:sp>
      <p:sp>
        <p:nvSpPr>
          <p:cNvPr id="2" name="Rubrik 1">
            <a:extLst>
              <a:ext uri="{FF2B5EF4-FFF2-40B4-BE49-F238E27FC236}">
                <a16:creationId xmlns:a16="http://schemas.microsoft.com/office/drawing/2014/main" id="{16999DF4-57AA-E9D9-7E79-60195A011A59}"/>
              </a:ext>
            </a:extLst>
          </p:cNvPr>
          <p:cNvSpPr>
            <a:spLocks noGrp="1"/>
          </p:cNvSpPr>
          <p:nvPr>
            <p:ph type="title"/>
          </p:nvPr>
        </p:nvSpPr>
        <p:spPr>
          <a:xfrm>
            <a:off x="5179346" y="2371459"/>
            <a:ext cx="1522243" cy="1035301"/>
          </a:xfrm>
        </p:spPr>
        <p:txBody>
          <a:bodyPr>
            <a:normAutofit/>
          </a:bodyPr>
          <a:lstStyle/>
          <a:p>
            <a:r>
              <a:rPr lang="sv-SE" sz="2800" kern="0" cap="small" spc="300" dirty="0">
                <a:solidFill>
                  <a:schemeClr val="bg1"/>
                </a:solidFill>
              </a:rPr>
              <a:t>kapitel</a:t>
            </a:r>
          </a:p>
        </p:txBody>
      </p:sp>
    </p:spTree>
    <p:extLst>
      <p:ext uri="{BB962C8B-B14F-4D97-AF65-F5344CB8AC3E}">
        <p14:creationId xmlns:p14="http://schemas.microsoft.com/office/powerpoint/2010/main" val="18870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934A0-BA4E-E67D-C86E-FB6C1667498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D511EF-B638-0D6D-33A0-E0D77BA16B7F}"/>
              </a:ext>
            </a:extLst>
          </p:cNvPr>
          <p:cNvSpPr>
            <a:spLocks noGrp="1"/>
          </p:cNvSpPr>
          <p:nvPr>
            <p:ph type="title"/>
          </p:nvPr>
        </p:nvSpPr>
        <p:spPr>
          <a:xfrm>
            <a:off x="595314" y="588963"/>
            <a:ext cx="7390446" cy="752158"/>
          </a:xfrm>
        </p:spPr>
        <p:txBody>
          <a:bodyPr>
            <a:normAutofit/>
          </a:bodyPr>
          <a:lstStyle/>
          <a:p>
            <a:r>
              <a:rPr lang="sv-SE" dirty="0"/>
              <a:t>Olika funktioner har olika ansvar</a:t>
            </a:r>
          </a:p>
        </p:txBody>
      </p:sp>
      <p:sp>
        <p:nvSpPr>
          <p:cNvPr id="3" name="Platshållare för innehåll 2">
            <a:extLst>
              <a:ext uri="{FF2B5EF4-FFF2-40B4-BE49-F238E27FC236}">
                <a16:creationId xmlns:a16="http://schemas.microsoft.com/office/drawing/2014/main" id="{25190816-E642-5C03-8DC2-AEDCDB204AD5}"/>
              </a:ext>
            </a:extLst>
          </p:cNvPr>
          <p:cNvSpPr>
            <a:spLocks noGrp="1"/>
          </p:cNvSpPr>
          <p:nvPr>
            <p:ph idx="1"/>
          </p:nvPr>
        </p:nvSpPr>
        <p:spPr>
          <a:xfrm>
            <a:off x="595314" y="1583844"/>
            <a:ext cx="3321078" cy="2257754"/>
          </a:xfrm>
        </p:spPr>
        <p:txBody>
          <a:bodyPr/>
          <a:lstStyle/>
          <a:p>
            <a:pPr marL="0" indent="0">
              <a:buNone/>
              <a:tabLst>
                <a:tab pos="161925" algn="l"/>
              </a:tabLst>
            </a:pPr>
            <a:r>
              <a:rPr lang="sv-SE" b="1" dirty="0">
                <a:effectLst/>
                <a:ea typeface="Times New Roman" panose="02020603050405020304" pitchFamily="18" charset="0"/>
                <a:cs typeface="Times New Roman" panose="02020603050405020304" pitchFamily="18" charset="0"/>
              </a:rPr>
              <a:t>Enhetschef</a:t>
            </a:r>
            <a:br>
              <a:rPr lang="sv-SE" b="1" dirty="0">
                <a:effectLst/>
                <a:ea typeface="Times New Roman" panose="02020603050405020304" pitchFamily="18" charset="0"/>
                <a:cs typeface="Times New Roman" panose="02020603050405020304" pitchFamily="18" charset="0"/>
              </a:rPr>
            </a:br>
            <a:r>
              <a:rPr lang="sv-SE" dirty="0">
                <a:cs typeface="Arial" panose="020B0604020202020204" pitchFamily="34" charset="0"/>
              </a:rPr>
              <a:t>Enhetschefen ansvarar för att personalen får de övergripande förutsättningar de behöver för att utföra ett säkert suicidpreventivt arbete.</a:t>
            </a:r>
          </a:p>
          <a:p>
            <a:pPr marL="0" indent="0">
              <a:buNone/>
              <a:tabLst>
                <a:tab pos="161925" algn="l"/>
              </a:tabLst>
            </a:pPr>
            <a:r>
              <a:rPr lang="sv-SE" b="1" dirty="0">
                <a:cs typeface="Times New Roman" panose="02020603050405020304" pitchFamily="18" charset="0"/>
              </a:rPr>
              <a:t>Alla</a:t>
            </a:r>
          </a:p>
          <a:p>
            <a:pPr marL="0" indent="0">
              <a:buNone/>
            </a:pPr>
            <a:r>
              <a:rPr lang="sv-SE" sz="2000" dirty="0">
                <a:latin typeface="Arial" panose="020B0604020202020204" pitchFamily="34" charset="0"/>
                <a:ea typeface="Times New Roman" panose="02020603050405020304" pitchFamily="18" charset="0"/>
                <a:cs typeface="Arial" panose="020B0604020202020204" pitchFamily="34" charset="0"/>
              </a:rPr>
              <a:t>Allas ansvar, oavsett vem du är eller var du arbetar</a:t>
            </a:r>
            <a:endParaRPr lang="sv-SE" b="1" dirty="0">
              <a:latin typeface="Times New Roman" panose="02020603050405020304" pitchFamily="18" charset="0"/>
              <a:cs typeface="Times New Roman" panose="02020603050405020304" pitchFamily="18" charset="0"/>
            </a:endParaRPr>
          </a:p>
        </p:txBody>
      </p:sp>
      <p:sp>
        <p:nvSpPr>
          <p:cNvPr id="5" name="Platshållare för innehåll 2">
            <a:extLst>
              <a:ext uri="{FF2B5EF4-FFF2-40B4-BE49-F238E27FC236}">
                <a16:creationId xmlns:a16="http://schemas.microsoft.com/office/drawing/2014/main" id="{07441FAC-3189-F2E2-8A6B-E57D8ECC44E7}"/>
              </a:ext>
            </a:extLst>
          </p:cNvPr>
          <p:cNvSpPr txBox="1">
            <a:spLocks/>
          </p:cNvSpPr>
          <p:nvPr/>
        </p:nvSpPr>
        <p:spPr>
          <a:xfrm>
            <a:off x="4643120" y="1583844"/>
            <a:ext cx="4216400" cy="2257754"/>
          </a:xfrm>
          <a:prstGeom prst="rect">
            <a:avLst/>
          </a:prstGeom>
        </p:spPr>
        <p:txBody>
          <a:bodyPr vert="horz" lIns="0" tIns="0" rIns="0" bIns="0" rtlCol="0">
            <a:noAutofit/>
          </a:bodyPr>
          <a:lst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tabLst>
                <a:tab pos="161925" algn="l"/>
              </a:tabLst>
            </a:pPr>
            <a:r>
              <a:rPr lang="sv-SE" b="1" dirty="0">
                <a:ea typeface="Times New Roman" panose="02020603050405020304" pitchFamily="18" charset="0"/>
                <a:cs typeface="Times New Roman" panose="02020603050405020304" pitchFamily="18" charset="0"/>
              </a:rPr>
              <a:t>Legitimerad personal</a:t>
            </a:r>
            <a:r>
              <a:rPr lang="sv-SE" dirty="0">
                <a:ea typeface="Times New Roman" panose="02020603050405020304" pitchFamily="18" charset="0"/>
                <a:cs typeface="Times New Roman" panose="02020603050405020304" pitchFamily="18" charset="0"/>
              </a:rPr>
              <a:t>  </a:t>
            </a:r>
            <a:endParaRPr lang="sv-SE" dirty="0">
              <a:ea typeface="Times New Roman" panose="02020603050405020304" pitchFamily="18" charset="0"/>
            </a:endParaRPr>
          </a:p>
          <a:p>
            <a:pPr marL="0" indent="0">
              <a:buFont typeface="Arial" pitchFamily="34" charset="0"/>
              <a:buNone/>
              <a:tabLst>
                <a:tab pos="161925" algn="l"/>
              </a:tabLst>
            </a:pPr>
            <a:r>
              <a:rPr lang="sv-SE" dirty="0">
                <a:ea typeface="Times New Roman" panose="02020603050405020304" pitchFamily="18" charset="0"/>
                <a:cs typeface="Times New Roman" panose="02020603050405020304" pitchFamily="18" charset="0"/>
              </a:rPr>
              <a:t>Sjuksköterska och arbetsterapeut i den kommunala hälso- och sjukvården.</a:t>
            </a:r>
            <a:r>
              <a:rPr lang="sv-SE" b="1" dirty="0">
                <a:ea typeface="Times New Roman" panose="02020603050405020304" pitchFamily="18" charset="0"/>
                <a:cs typeface="Times New Roman" panose="02020603050405020304" pitchFamily="18" charset="0"/>
              </a:rPr>
              <a:t>  </a:t>
            </a:r>
            <a:r>
              <a:rPr lang="sv-SE" dirty="0">
                <a:ea typeface="Times New Roman" panose="02020603050405020304" pitchFamily="18" charset="0"/>
                <a:cs typeface="Times New Roman" panose="02020603050405020304" pitchFamily="18" charset="0"/>
              </a:rPr>
              <a:t> </a:t>
            </a:r>
          </a:p>
          <a:p>
            <a:pPr marL="0" indent="0">
              <a:buFont typeface="Arial" pitchFamily="34" charset="0"/>
              <a:buNone/>
              <a:tabLst>
                <a:tab pos="161925" algn="l"/>
              </a:tabLst>
            </a:pPr>
            <a:r>
              <a:rPr lang="sv-SE" b="1" dirty="0">
                <a:ea typeface="Times New Roman" panose="02020603050405020304" pitchFamily="18" charset="0"/>
                <a:cs typeface="Times New Roman" panose="02020603050405020304" pitchFamily="18" charset="0"/>
              </a:rPr>
              <a:t>Icke legitimerad personal  </a:t>
            </a:r>
            <a:r>
              <a:rPr lang="sv-SE" dirty="0">
                <a:ea typeface="Times New Roman" panose="02020603050405020304" pitchFamily="18" charset="0"/>
                <a:cs typeface="Times New Roman" panose="02020603050405020304" pitchFamily="18" charset="0"/>
              </a:rPr>
              <a:t> </a:t>
            </a:r>
            <a:endParaRPr lang="sv-SE" dirty="0">
              <a:ea typeface="Times New Roman" panose="02020603050405020304" pitchFamily="18" charset="0"/>
            </a:endParaRPr>
          </a:p>
          <a:p>
            <a:pPr marL="0" indent="0">
              <a:buFont typeface="Arial" pitchFamily="34" charset="0"/>
              <a:buNone/>
              <a:tabLst>
                <a:tab pos="161925" algn="l"/>
              </a:tabLst>
            </a:pPr>
            <a:r>
              <a:rPr lang="sv-SE" dirty="0">
                <a:ea typeface="Times New Roman" panose="02020603050405020304" pitchFamily="18" charset="0"/>
                <a:cs typeface="Times New Roman" panose="02020603050405020304" pitchFamily="18" charset="0"/>
              </a:rPr>
              <a:t>Omvårdnadspersonal, under-sköterska, vårdbiträde, kuratorer,</a:t>
            </a:r>
            <a:br>
              <a:rPr lang="sv-SE" dirty="0">
                <a:ea typeface="Times New Roman" panose="02020603050405020304" pitchFamily="18" charset="0"/>
                <a:cs typeface="Times New Roman" panose="02020603050405020304" pitchFamily="18" charset="0"/>
              </a:rPr>
            </a:br>
            <a:r>
              <a:rPr lang="sv-SE" dirty="0">
                <a:ea typeface="Times New Roman" panose="02020603050405020304" pitchFamily="18" charset="0"/>
              </a:rPr>
              <a:t>handläggare, behandlingsassistenter, handledare, boendestödjare, personlig assistent</a:t>
            </a:r>
            <a:r>
              <a:rPr lang="sv-SE" i="1" dirty="0">
                <a:ea typeface="Times New Roman" panose="02020603050405020304" pitchFamily="18" charset="0"/>
              </a:rPr>
              <a:t>.   </a:t>
            </a:r>
            <a:endParaRPr lang="sv-SE"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49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F0E358-6221-BC6F-A911-849FCE419587}"/>
              </a:ext>
            </a:extLst>
          </p:cNvPr>
          <p:cNvSpPr>
            <a:spLocks noGrp="1"/>
          </p:cNvSpPr>
          <p:nvPr>
            <p:ph type="ctrTitle"/>
          </p:nvPr>
        </p:nvSpPr>
        <p:spPr/>
        <p:txBody>
          <a:bodyPr/>
          <a:lstStyle/>
          <a:p>
            <a:r>
              <a:rPr lang="sv-SE" dirty="0"/>
              <a:t>Riktlinjens innehåll</a:t>
            </a:r>
          </a:p>
        </p:txBody>
      </p:sp>
      <p:sp>
        <p:nvSpPr>
          <p:cNvPr id="3" name="Underrubrik 2">
            <a:extLst>
              <a:ext uri="{FF2B5EF4-FFF2-40B4-BE49-F238E27FC236}">
                <a16:creationId xmlns:a16="http://schemas.microsoft.com/office/drawing/2014/main" id="{8C3DBC00-E937-7721-5CFB-901FEF14E76F}"/>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87543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25101-046D-EBCA-7B51-F4E1A747AC51}"/>
            </a:ext>
          </a:extLst>
        </p:cNvPr>
        <p:cNvGrpSpPr/>
        <p:nvPr/>
      </p:nvGrpSpPr>
      <p:grpSpPr>
        <a:xfrm>
          <a:off x="0" y="0"/>
          <a:ext cx="0" cy="0"/>
          <a:chOff x="0" y="0"/>
          <a:chExt cx="0" cy="0"/>
        </a:xfrm>
      </p:grpSpPr>
      <p:pic>
        <p:nvPicPr>
          <p:cNvPr id="15" name="Platshållare för bild 14" descr="En bild som visar klädsel, person, möbler, rullstol&#10;&#10;Automatiskt genererad beskrivning">
            <a:extLst>
              <a:ext uri="{FF2B5EF4-FFF2-40B4-BE49-F238E27FC236}">
                <a16:creationId xmlns:a16="http://schemas.microsoft.com/office/drawing/2014/main" id="{4ED57C3C-74AD-FC54-D543-55DA08D6999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t="14093" b="14093"/>
          <a:stretch/>
        </p:blipFill>
        <p:spPr>
          <a:noFill/>
        </p:spPr>
      </p:pic>
      <p:sp>
        <p:nvSpPr>
          <p:cNvPr id="3" name="Platshållare för innehåll 2">
            <a:extLst>
              <a:ext uri="{FF2B5EF4-FFF2-40B4-BE49-F238E27FC236}">
                <a16:creationId xmlns:a16="http://schemas.microsoft.com/office/drawing/2014/main" id="{4B3216C9-2EBF-222B-B638-C486E1938F8B}"/>
              </a:ext>
            </a:extLst>
          </p:cNvPr>
          <p:cNvSpPr>
            <a:spLocks noGrp="1"/>
          </p:cNvSpPr>
          <p:nvPr>
            <p:ph idx="1"/>
          </p:nvPr>
        </p:nvSpPr>
        <p:spPr/>
        <p:txBody>
          <a:bodyPr>
            <a:normAutofit/>
          </a:bodyPr>
          <a:lstStyle/>
          <a:p>
            <a:pPr>
              <a:tabLst>
                <a:tab pos="161925" algn="l"/>
              </a:tabLst>
            </a:pPr>
            <a:endParaRPr lang="sv-SE" b="1">
              <a:effectLst/>
            </a:endParaRPr>
          </a:p>
          <a:p>
            <a:pPr>
              <a:tabLst>
                <a:tab pos="161925" algn="l"/>
              </a:tabLst>
            </a:pPr>
            <a:endParaRPr lang="sv-SE"/>
          </a:p>
        </p:txBody>
      </p:sp>
      <p:sp>
        <p:nvSpPr>
          <p:cNvPr id="19" name="Platshållare för innehåll 2">
            <a:extLst>
              <a:ext uri="{FF2B5EF4-FFF2-40B4-BE49-F238E27FC236}">
                <a16:creationId xmlns:a16="http://schemas.microsoft.com/office/drawing/2014/main" id="{94E1C243-DDA9-55B7-AA36-2BC6AF15D72A}"/>
              </a:ext>
              <a:ext uri="{C183D7F6-B498-43B3-948B-1728B52AA6E4}">
                <adec:decorative xmlns:adec="http://schemas.microsoft.com/office/drawing/2017/decorative" val="1"/>
              </a:ext>
            </a:extLst>
          </p:cNvPr>
          <p:cNvSpPr txBox="1">
            <a:spLocks/>
          </p:cNvSpPr>
          <p:nvPr/>
        </p:nvSpPr>
        <p:spPr>
          <a:xfrm>
            <a:off x="5757333" y="3838411"/>
            <a:ext cx="3386667" cy="2257754"/>
          </a:xfrm>
          <a:prstGeom prst="rect">
            <a:avLst/>
          </a:prstGeom>
          <a:solidFill>
            <a:srgbClr val="0090D4">
              <a:alpha val="60000"/>
            </a:srgbClr>
          </a:solidFill>
        </p:spPr>
        <p:txBody>
          <a:bodyPr vert="horz" lIns="72000" tIns="72000" rIns="72000" bIns="72000" rtlCol="0">
            <a:noAutofit/>
          </a:bodyPr>
          <a:lst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4000" b="1" dirty="0">
                <a:solidFill>
                  <a:schemeClr val="bg1"/>
                </a:solidFill>
              </a:rPr>
              <a:t> Samverkan</a:t>
            </a:r>
          </a:p>
        </p:txBody>
      </p:sp>
    </p:spTree>
    <p:extLst>
      <p:ext uri="{BB962C8B-B14F-4D97-AF65-F5344CB8AC3E}">
        <p14:creationId xmlns:p14="http://schemas.microsoft.com/office/powerpoint/2010/main" val="1276787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3FE3E-9B56-5DEE-814C-A3A9264B3A1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51B7BB-D472-5089-D0C6-087FDD3DF030}"/>
              </a:ext>
            </a:extLst>
          </p:cNvPr>
          <p:cNvSpPr>
            <a:spLocks noGrp="1"/>
          </p:cNvSpPr>
          <p:nvPr>
            <p:ph type="title"/>
          </p:nvPr>
        </p:nvSpPr>
        <p:spPr>
          <a:xfrm>
            <a:off x="595313" y="588962"/>
            <a:ext cx="3639061" cy="1017587"/>
          </a:xfrm>
        </p:spPr>
        <p:txBody>
          <a:bodyPr>
            <a:normAutofit fontScale="90000"/>
          </a:bodyPr>
          <a:lstStyle/>
          <a:p>
            <a:r>
              <a:rPr lang="sv-SE" dirty="0"/>
              <a:t>Barn som anhöriga och efterlevande  </a:t>
            </a:r>
          </a:p>
        </p:txBody>
      </p:sp>
      <p:sp>
        <p:nvSpPr>
          <p:cNvPr id="3" name="Platshållare för innehåll 2">
            <a:extLst>
              <a:ext uri="{FF2B5EF4-FFF2-40B4-BE49-F238E27FC236}">
                <a16:creationId xmlns:a16="http://schemas.microsoft.com/office/drawing/2014/main" id="{CD98BA86-D9CB-1717-66A1-98AD00795578}"/>
              </a:ext>
            </a:extLst>
          </p:cNvPr>
          <p:cNvSpPr>
            <a:spLocks noGrp="1"/>
          </p:cNvSpPr>
          <p:nvPr>
            <p:ph idx="1"/>
          </p:nvPr>
        </p:nvSpPr>
        <p:spPr>
          <a:xfrm>
            <a:off x="595313" y="1731719"/>
            <a:ext cx="3786772" cy="3235569"/>
          </a:xfrm>
        </p:spPr>
        <p:txBody>
          <a:bodyPr/>
          <a:lstStyle/>
          <a:p>
            <a:pPr>
              <a:tabLst>
                <a:tab pos="161925" algn="l"/>
              </a:tabLst>
            </a:pPr>
            <a:r>
              <a:rPr lang="sv-SE" dirty="0"/>
              <a:t>Orosanmälan till socialtjänsten</a:t>
            </a:r>
          </a:p>
          <a:p>
            <a:pPr>
              <a:tabLst>
                <a:tab pos="161925" algn="l"/>
              </a:tabLst>
            </a:pPr>
            <a:r>
              <a:rPr lang="sv-SE" dirty="0"/>
              <a:t>Hög risk för allvarliga konsekvenser </a:t>
            </a:r>
          </a:p>
          <a:p>
            <a:pPr>
              <a:tabLst>
                <a:tab pos="161925" algn="l"/>
              </a:tabLst>
            </a:pPr>
            <a:r>
              <a:rPr lang="sv-SE" dirty="0"/>
              <a:t>Förebygga riskerna genom att ge stöd i tid</a:t>
            </a:r>
          </a:p>
          <a:p>
            <a:pPr>
              <a:tabLst>
                <a:tab pos="161925" algn="l"/>
              </a:tabLst>
            </a:pPr>
            <a:r>
              <a:rPr lang="sv-SE" dirty="0">
                <a:hlinkClick r:id="rId3">
                  <a:extLst>
                    <a:ext uri="{A12FA001-AC4F-418D-AE19-62706E023703}">
                      <ahyp:hlinkClr xmlns:ahyp="http://schemas.microsoft.com/office/drawing/2018/hyperlinkcolor" val="tx"/>
                    </a:ext>
                  </a:extLst>
                </a:hlinkClick>
              </a:rPr>
              <a:t>Kuling.nu </a:t>
            </a:r>
            <a:endParaRPr lang="sv-SE" dirty="0"/>
          </a:p>
          <a:p>
            <a:pPr>
              <a:tabLst>
                <a:tab pos="161925" algn="l"/>
              </a:tabLst>
            </a:pPr>
            <a:r>
              <a:rPr lang="sv-SE" dirty="0">
                <a:hlinkClick r:id="rId4">
                  <a:extLst>
                    <a:ext uri="{A12FA001-AC4F-418D-AE19-62706E023703}">
                      <ahyp:hlinkClr xmlns:ahyp="http://schemas.microsoft.com/office/drawing/2018/hyperlinkcolor" val="tx"/>
                    </a:ext>
                  </a:extLst>
                </a:hlinkClick>
              </a:rPr>
              <a:t>Barn som anhöriga – Kunskapsguiden</a:t>
            </a:r>
            <a:endParaRPr lang="sv-SE" dirty="0"/>
          </a:p>
          <a:p>
            <a:pPr>
              <a:tabLst>
                <a:tab pos="161925" algn="l"/>
              </a:tabLst>
            </a:pPr>
            <a:endParaRPr lang="sv-SE" b="1" dirty="0">
              <a:effectLst/>
              <a:latin typeface="Arial" panose="020B0604020202020204" pitchFamily="34" charset="0"/>
              <a:ea typeface="Times New Roman" panose="02020603050405020304" pitchFamily="18" charset="0"/>
              <a:cs typeface="Arial" panose="020B0604020202020204" pitchFamily="34" charset="0"/>
            </a:endParaRPr>
          </a:p>
          <a:p>
            <a:pPr>
              <a:tabLst>
                <a:tab pos="161925" algn="l"/>
              </a:tabLst>
            </a:pPr>
            <a:endParaRPr lang="sv-SE" sz="1800" b="1" dirty="0">
              <a:effectLst/>
              <a:latin typeface="Arial" panose="020B0604020202020204" pitchFamily="34" charset="0"/>
              <a:ea typeface="Times New Roman" panose="02020603050405020304" pitchFamily="18" charset="0"/>
              <a:cs typeface="Arial" panose="020B0604020202020204" pitchFamily="34" charset="0"/>
            </a:endParaRPr>
          </a:p>
          <a:p>
            <a:pPr>
              <a:tabLst>
                <a:tab pos="161925" algn="l"/>
              </a:tabLst>
            </a:pPr>
            <a:endParaRPr lang="sv-SE" dirty="0"/>
          </a:p>
        </p:txBody>
      </p:sp>
      <p:pic>
        <p:nvPicPr>
          <p:cNvPr id="14" name="Platshållare för bild 13">
            <a:extLst>
              <a:ext uri="{FF2B5EF4-FFF2-40B4-BE49-F238E27FC236}">
                <a16:creationId xmlns:a16="http://schemas.microsoft.com/office/drawing/2014/main" id="{BA49BCA7-82D6-7A24-4B71-050D5D9739C3}"/>
              </a:ext>
            </a:extLst>
          </p:cNvPr>
          <p:cNvPicPr>
            <a:picLocks noGrp="1" noChangeAspect="1"/>
          </p:cNvPicPr>
          <p:nvPr>
            <p:ph type="pic" sz="quarter" idx="13"/>
          </p:nvPr>
        </p:nvPicPr>
        <p:blipFill rotWithShape="1">
          <a:blip r:embed="rId5" cstate="screen">
            <a:extLst>
              <a:ext uri="{28A0092B-C50C-407E-A947-70E740481C1C}">
                <a14:useLocalDpi xmlns:a14="http://schemas.microsoft.com/office/drawing/2010/main"/>
              </a:ext>
            </a:extLst>
          </a:blip>
          <a:srcRect l="14039" r="14039"/>
          <a:stretch/>
        </p:blipFill>
        <p:spPr>
          <a:xfrm>
            <a:off x="4572000" y="588963"/>
            <a:ext cx="4572000" cy="4378325"/>
          </a:xfrm>
          <a:prstGeom prst="rect">
            <a:avLst/>
          </a:prstGeom>
        </p:spPr>
      </p:pic>
    </p:spTree>
    <p:extLst>
      <p:ext uri="{BB962C8B-B14F-4D97-AF65-F5344CB8AC3E}">
        <p14:creationId xmlns:p14="http://schemas.microsoft.com/office/powerpoint/2010/main" val="2530551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B17C6-E90F-C625-7964-4EB422477B90}"/>
            </a:ext>
          </a:extLst>
        </p:cNvPr>
        <p:cNvGrpSpPr/>
        <p:nvPr/>
      </p:nvGrpSpPr>
      <p:grpSpPr>
        <a:xfrm>
          <a:off x="0" y="0"/>
          <a:ext cx="0" cy="0"/>
          <a:chOff x="0" y="0"/>
          <a:chExt cx="0" cy="0"/>
        </a:xfrm>
      </p:grpSpPr>
      <p:sp>
        <p:nvSpPr>
          <p:cNvPr id="5" name="Hjärta 4">
            <a:extLst>
              <a:ext uri="{FF2B5EF4-FFF2-40B4-BE49-F238E27FC236}">
                <a16:creationId xmlns:a16="http://schemas.microsoft.com/office/drawing/2014/main" id="{3E2ADCF9-4FDA-7DC5-C0C0-EBB6C1DEA37D}"/>
              </a:ext>
            </a:extLst>
          </p:cNvPr>
          <p:cNvSpPr/>
          <p:nvPr/>
        </p:nvSpPr>
        <p:spPr>
          <a:xfrm>
            <a:off x="268224" y="646175"/>
            <a:ext cx="3767328" cy="3579177"/>
          </a:xfrm>
          <a:prstGeom prst="heart">
            <a:avLst/>
          </a:prstGeom>
          <a:solidFill>
            <a:srgbClr val="583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err="1"/>
          </a:p>
        </p:txBody>
      </p:sp>
      <p:sp>
        <p:nvSpPr>
          <p:cNvPr id="2" name="Rubrik 1">
            <a:extLst>
              <a:ext uri="{FF2B5EF4-FFF2-40B4-BE49-F238E27FC236}">
                <a16:creationId xmlns:a16="http://schemas.microsoft.com/office/drawing/2014/main" id="{1278ACD7-3D3A-7807-2422-1B64092D62EC}"/>
              </a:ext>
            </a:extLst>
          </p:cNvPr>
          <p:cNvSpPr>
            <a:spLocks noGrp="1"/>
          </p:cNvSpPr>
          <p:nvPr>
            <p:ph type="title" idx="4294967295"/>
          </p:nvPr>
        </p:nvSpPr>
        <p:spPr>
          <a:xfrm>
            <a:off x="690387" y="1740791"/>
            <a:ext cx="2923002" cy="1017587"/>
          </a:xfrm>
        </p:spPr>
        <p:txBody>
          <a:bodyPr anchor="b">
            <a:normAutofit fontScale="90000"/>
          </a:bodyPr>
          <a:lstStyle/>
          <a:p>
            <a:pPr algn="ctr"/>
            <a:r>
              <a:rPr lang="sv-SE" b="1" dirty="0">
                <a:solidFill>
                  <a:schemeClr val="bg1"/>
                </a:solidFill>
              </a:rPr>
              <a:t>Individens </a:t>
            </a:r>
            <a:br>
              <a:rPr lang="sv-SE" b="1" dirty="0">
                <a:solidFill>
                  <a:schemeClr val="bg1"/>
                </a:solidFill>
              </a:rPr>
            </a:br>
            <a:r>
              <a:rPr lang="sv-SE" b="1" dirty="0">
                <a:solidFill>
                  <a:schemeClr val="bg1"/>
                </a:solidFill>
              </a:rPr>
              <a:t>väg i vården</a:t>
            </a:r>
          </a:p>
        </p:txBody>
      </p:sp>
      <p:pic>
        <p:nvPicPr>
          <p:cNvPr id="7" name="Bildobjekt 6" descr="Individens väg i vården&#10;&#10;Schema över flödet för en person som behöver vård.">
            <a:extLst>
              <a:ext uri="{FF2B5EF4-FFF2-40B4-BE49-F238E27FC236}">
                <a16:creationId xmlns:a16="http://schemas.microsoft.com/office/drawing/2014/main" id="{88FA1476-4336-8678-FEA3-445F5D3BFA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4892" y="-144371"/>
            <a:ext cx="4035551" cy="5432241"/>
          </a:xfrm>
          <a:prstGeom prst="rect">
            <a:avLst/>
          </a:prstGeom>
        </p:spPr>
      </p:pic>
    </p:spTree>
    <p:extLst>
      <p:ext uri="{BB962C8B-B14F-4D97-AF65-F5344CB8AC3E}">
        <p14:creationId xmlns:p14="http://schemas.microsoft.com/office/powerpoint/2010/main" val="3432385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120D1-8D85-8DF0-7F0A-E9D80F97237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B0A7352-8B09-6DFE-4C73-8E220B46A79E}"/>
              </a:ext>
            </a:extLst>
          </p:cNvPr>
          <p:cNvSpPr>
            <a:spLocks noGrp="1"/>
          </p:cNvSpPr>
          <p:nvPr>
            <p:ph type="title"/>
          </p:nvPr>
        </p:nvSpPr>
        <p:spPr/>
        <p:txBody>
          <a:bodyPr/>
          <a:lstStyle/>
          <a:p>
            <a:r>
              <a:rPr lang="sv-SE" dirty="0"/>
              <a:t>Kontaktvägar </a:t>
            </a:r>
          </a:p>
        </p:txBody>
      </p:sp>
      <p:sp>
        <p:nvSpPr>
          <p:cNvPr id="3" name="Platshållare för innehåll 2">
            <a:extLst>
              <a:ext uri="{FF2B5EF4-FFF2-40B4-BE49-F238E27FC236}">
                <a16:creationId xmlns:a16="http://schemas.microsoft.com/office/drawing/2014/main" id="{FD00896B-CBCD-32F4-F722-B77CDF3D790B}"/>
              </a:ext>
            </a:extLst>
          </p:cNvPr>
          <p:cNvSpPr>
            <a:spLocks noGrp="1"/>
          </p:cNvSpPr>
          <p:nvPr>
            <p:ph idx="1"/>
          </p:nvPr>
        </p:nvSpPr>
        <p:spPr/>
        <p:txBody>
          <a:bodyPr/>
          <a:lstStyle/>
          <a:p>
            <a:pPr>
              <a:lnSpc>
                <a:spcPts val="1200"/>
              </a:lnSpc>
              <a:tabLst>
                <a:tab pos="161925" algn="l"/>
              </a:tabLst>
            </a:pPr>
            <a:endParaRPr lang="sv-SE" sz="1350" b="1" dirty="0">
              <a:effectLst/>
              <a:latin typeface="Arial" panose="020B0604020202020204" pitchFamily="34" charset="0"/>
              <a:ea typeface="Times New Roman" panose="02020603050405020304" pitchFamily="18" charset="0"/>
              <a:cs typeface="Arial" panose="020B0604020202020204" pitchFamily="34" charset="0"/>
            </a:endParaRPr>
          </a:p>
          <a:p>
            <a:pPr>
              <a:lnSpc>
                <a:spcPts val="1200"/>
              </a:lnSpc>
              <a:tabLst>
                <a:tab pos="161925" algn="l"/>
              </a:tabLst>
            </a:pPr>
            <a:endParaRPr lang="sv-SE" dirty="0"/>
          </a:p>
        </p:txBody>
      </p:sp>
      <p:sp>
        <p:nvSpPr>
          <p:cNvPr id="4" name="textruta 3">
            <a:extLst>
              <a:ext uri="{FF2B5EF4-FFF2-40B4-BE49-F238E27FC236}">
                <a16:creationId xmlns:a16="http://schemas.microsoft.com/office/drawing/2014/main" id="{D554AC9A-D267-85E2-378A-58CFC9A6792D}"/>
              </a:ext>
            </a:extLst>
          </p:cNvPr>
          <p:cNvSpPr txBox="1"/>
          <p:nvPr/>
        </p:nvSpPr>
        <p:spPr>
          <a:xfrm>
            <a:off x="595314" y="1606549"/>
            <a:ext cx="5060584" cy="3400931"/>
          </a:xfrm>
          <a:prstGeom prst="rect">
            <a:avLst/>
          </a:prstGeom>
          <a:noFill/>
        </p:spPr>
        <p:txBody>
          <a:bodyPr wrap="square" rtlCol="0">
            <a:spAutoFit/>
          </a:bodyPr>
          <a:lstStyle/>
          <a:p>
            <a:pPr marL="257175" indent="-257175">
              <a:buFont typeface="Arial" panose="020B0604020202020204" pitchFamily="34" charset="0"/>
              <a:buChar char="•"/>
            </a:pPr>
            <a:r>
              <a:rPr lang="sv-SE" sz="2000" dirty="0"/>
              <a:t>112</a:t>
            </a:r>
          </a:p>
          <a:p>
            <a:pPr marL="257175" indent="-257175">
              <a:buFont typeface="Arial" panose="020B0604020202020204" pitchFamily="34" charset="0"/>
              <a:buChar char="•"/>
            </a:pPr>
            <a:r>
              <a:rPr lang="sv-SE" sz="2000" dirty="0"/>
              <a:t>Akutpsykiatrin</a:t>
            </a:r>
          </a:p>
          <a:p>
            <a:pPr marL="257175" indent="-257175">
              <a:buFont typeface="Arial" panose="020B0604020202020204" pitchFamily="34" charset="0"/>
              <a:buChar char="•"/>
            </a:pPr>
            <a:r>
              <a:rPr lang="sv-SE" sz="2000" dirty="0"/>
              <a:t>Primärvården</a:t>
            </a:r>
          </a:p>
          <a:p>
            <a:pPr marL="257175" indent="-257175">
              <a:buFont typeface="Arial" panose="020B0604020202020204" pitchFamily="34" charset="0"/>
              <a:buChar char="•"/>
            </a:pPr>
            <a:r>
              <a:rPr lang="sv-SE" sz="2000" dirty="0"/>
              <a:t>Allmänpsykiatrin</a:t>
            </a:r>
          </a:p>
          <a:p>
            <a:pPr marL="257175" indent="-257175">
              <a:buFont typeface="Arial" panose="020B0604020202020204" pitchFamily="34" charset="0"/>
              <a:buChar char="•"/>
            </a:pPr>
            <a:r>
              <a:rPr lang="sv-SE" sz="2000" dirty="0"/>
              <a:t>Suicidförsök utan </a:t>
            </a:r>
            <a:br>
              <a:rPr lang="sv-SE" sz="2000" dirty="0"/>
            </a:br>
            <a:r>
              <a:rPr lang="sv-SE" sz="2000" dirty="0"/>
              <a:t>psykiatrikontakt</a:t>
            </a:r>
          </a:p>
          <a:p>
            <a:pPr marL="257175" indent="-257175">
              <a:buFont typeface="Arial" panose="020B0604020202020204" pitchFamily="34" charset="0"/>
              <a:buChar char="•"/>
            </a:pPr>
            <a:r>
              <a:rPr lang="sv-SE" sz="2000" dirty="0"/>
              <a:t>Första kontakten </a:t>
            </a:r>
            <a:br>
              <a:rPr lang="sv-SE" sz="2000" dirty="0"/>
            </a:br>
            <a:r>
              <a:rPr lang="sv-SE" sz="2000" dirty="0"/>
              <a:t>psykisk ohälsa barn och unga</a:t>
            </a:r>
          </a:p>
          <a:p>
            <a:pPr marL="257175" indent="-257175">
              <a:buFont typeface="Arial" panose="020B0604020202020204" pitchFamily="34" charset="0"/>
              <a:buChar char="•"/>
            </a:pPr>
            <a:r>
              <a:rPr lang="sv-SE" sz="2000" dirty="0"/>
              <a:t>Efterlevandestöd</a:t>
            </a:r>
          </a:p>
          <a:p>
            <a:pPr marL="257175" indent="-257175">
              <a:buFont typeface="Arial" panose="020B0604020202020204" pitchFamily="34" charset="0"/>
              <a:buChar char="•"/>
            </a:pPr>
            <a:r>
              <a:rPr lang="sv-SE" sz="2000" dirty="0"/>
              <a:t>Anhörigstöd</a:t>
            </a:r>
          </a:p>
          <a:p>
            <a:endParaRPr lang="sv-SE" sz="1500" dirty="0" err="1"/>
          </a:p>
        </p:txBody>
      </p:sp>
      <p:pic>
        <p:nvPicPr>
          <p:cNvPr id="11" name="Platshållare för bild 10">
            <a:extLst>
              <a:ext uri="{FF2B5EF4-FFF2-40B4-BE49-F238E27FC236}">
                <a16:creationId xmlns:a16="http://schemas.microsoft.com/office/drawing/2014/main" id="{2C9E35E3-9F03-C76A-12CC-FD2B0B527ACB}"/>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12114" r="12114"/>
          <a:stretch>
            <a:fillRect/>
          </a:stretch>
        </p:blipFill>
        <p:spPr/>
      </p:pic>
    </p:spTree>
    <p:extLst>
      <p:ext uri="{BB962C8B-B14F-4D97-AF65-F5344CB8AC3E}">
        <p14:creationId xmlns:p14="http://schemas.microsoft.com/office/powerpoint/2010/main" val="3173108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1FEDC-2F19-7994-28A3-B0189CF02CD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9736BCE-1EDB-33A9-BC02-886BE0B4C9A3}"/>
              </a:ext>
            </a:extLst>
          </p:cNvPr>
          <p:cNvSpPr>
            <a:spLocks noGrp="1"/>
          </p:cNvSpPr>
          <p:nvPr>
            <p:ph type="title"/>
          </p:nvPr>
        </p:nvSpPr>
        <p:spPr>
          <a:xfrm>
            <a:off x="595314" y="588963"/>
            <a:ext cx="6875462" cy="666814"/>
          </a:xfrm>
        </p:spPr>
        <p:txBody>
          <a:bodyPr anchor="b">
            <a:normAutofit/>
          </a:bodyPr>
          <a:lstStyle/>
          <a:p>
            <a:r>
              <a:rPr lang="sv-SE" dirty="0"/>
              <a:t>Utbildningstrappan</a:t>
            </a:r>
          </a:p>
        </p:txBody>
      </p:sp>
      <p:graphicFrame>
        <p:nvGraphicFramePr>
          <p:cNvPr id="6" name="Diagram 5">
            <a:extLst>
              <a:ext uri="{FF2B5EF4-FFF2-40B4-BE49-F238E27FC236}">
                <a16:creationId xmlns:a16="http://schemas.microsoft.com/office/drawing/2014/main" id="{2A19CAAB-2879-DF61-31A1-3E1AFD5C75AE}"/>
              </a:ext>
            </a:extLst>
          </p:cNvPr>
          <p:cNvGraphicFramePr/>
          <p:nvPr>
            <p:extLst>
              <p:ext uri="{D42A27DB-BD31-4B8C-83A1-F6EECF244321}">
                <p14:modId xmlns:p14="http://schemas.microsoft.com/office/powerpoint/2010/main" val="3418375832"/>
              </p:ext>
            </p:extLst>
          </p:nvPr>
        </p:nvGraphicFramePr>
        <p:xfrm>
          <a:off x="-408432" y="1097279"/>
          <a:ext cx="9473184" cy="2779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ruta 6">
            <a:extLst>
              <a:ext uri="{FF2B5EF4-FFF2-40B4-BE49-F238E27FC236}">
                <a16:creationId xmlns:a16="http://schemas.microsoft.com/office/drawing/2014/main" id="{B755B2F2-5942-64AD-777D-BFD2D1C67290}"/>
              </a:ext>
            </a:extLst>
          </p:cNvPr>
          <p:cNvSpPr txBox="1"/>
          <p:nvPr/>
        </p:nvSpPr>
        <p:spPr>
          <a:xfrm>
            <a:off x="82847" y="3328268"/>
            <a:ext cx="2657856" cy="1015663"/>
          </a:xfrm>
          <a:prstGeom prst="rect">
            <a:avLst/>
          </a:prstGeom>
          <a:noFill/>
        </p:spPr>
        <p:txBody>
          <a:bodyPr wrap="square" rtlCol="0">
            <a:spAutoFit/>
          </a:bodyPr>
          <a:lstStyle/>
          <a:p>
            <a:pPr marL="342900" indent="-342900">
              <a:buClr>
                <a:srgbClr val="92D050"/>
              </a:buClr>
              <a:buFont typeface="Wingdings" panose="05000000000000000000" pitchFamily="2" charset="2"/>
              <a:buChar char="§"/>
            </a:pPr>
            <a:r>
              <a:rPr lang="sv-SE" sz="2000" dirty="0"/>
              <a:t>Våga fråga</a:t>
            </a:r>
          </a:p>
          <a:p>
            <a:pPr marL="342900" indent="-342900">
              <a:buClr>
                <a:srgbClr val="92D050"/>
              </a:buClr>
              <a:buFont typeface="Wingdings" panose="05000000000000000000" pitchFamily="2" charset="2"/>
              <a:buChar char="§"/>
            </a:pPr>
            <a:r>
              <a:rPr lang="sv-SE" sz="2000" dirty="0"/>
              <a:t>Våga fråga pocket</a:t>
            </a:r>
          </a:p>
          <a:p>
            <a:pPr marL="342900" indent="-342900">
              <a:buClr>
                <a:srgbClr val="92D050"/>
              </a:buClr>
              <a:buFont typeface="Wingdings" panose="05000000000000000000" pitchFamily="2" charset="2"/>
              <a:buChar char="§"/>
            </a:pPr>
            <a:r>
              <a:rPr lang="sv-SE" sz="2000" dirty="0"/>
              <a:t>Psyk-E bas</a:t>
            </a:r>
          </a:p>
        </p:txBody>
      </p:sp>
      <p:sp>
        <p:nvSpPr>
          <p:cNvPr id="8" name="textruta 7">
            <a:extLst>
              <a:ext uri="{FF2B5EF4-FFF2-40B4-BE49-F238E27FC236}">
                <a16:creationId xmlns:a16="http://schemas.microsoft.com/office/drawing/2014/main" id="{33230AC2-2CF0-60EC-D627-30869AB3CD8D}"/>
              </a:ext>
            </a:extLst>
          </p:cNvPr>
          <p:cNvSpPr txBox="1"/>
          <p:nvPr/>
        </p:nvSpPr>
        <p:spPr>
          <a:xfrm>
            <a:off x="2881300" y="2780394"/>
            <a:ext cx="3703319" cy="2246769"/>
          </a:xfrm>
          <a:prstGeom prst="rect">
            <a:avLst/>
          </a:prstGeom>
          <a:noFill/>
        </p:spPr>
        <p:txBody>
          <a:bodyPr wrap="square" rtlCol="0">
            <a:spAutoFit/>
          </a:bodyPr>
          <a:lstStyle/>
          <a:p>
            <a:pPr marL="342900" indent="-342900">
              <a:buClr>
                <a:srgbClr val="FFFF00"/>
              </a:buClr>
              <a:buFont typeface="Wingdings" panose="05000000000000000000" pitchFamily="2" charset="2"/>
              <a:buChar char="§"/>
            </a:pPr>
            <a:r>
              <a:rPr lang="sv-SE" sz="2000" dirty="0" err="1"/>
              <a:t>SPiSS</a:t>
            </a:r>
            <a:r>
              <a:rPr lang="sv-SE" sz="2000" dirty="0"/>
              <a:t>, del 1 och 2</a:t>
            </a:r>
          </a:p>
          <a:p>
            <a:pPr marL="342900" indent="-342900">
              <a:buClr>
                <a:srgbClr val="FFFF00"/>
              </a:buClr>
              <a:buFont typeface="Wingdings" panose="05000000000000000000" pitchFamily="2" charset="2"/>
              <a:buChar char="§"/>
            </a:pPr>
            <a:r>
              <a:rPr lang="sv-SE" sz="2000" dirty="0"/>
              <a:t>Psyk-E bas senior </a:t>
            </a:r>
            <a:br>
              <a:rPr lang="sv-SE" sz="2000" dirty="0"/>
            </a:br>
            <a:r>
              <a:rPr lang="sv-SE" sz="2000" dirty="0"/>
              <a:t>och arbete</a:t>
            </a:r>
          </a:p>
          <a:p>
            <a:pPr marL="342900" indent="-342900">
              <a:buClr>
                <a:srgbClr val="FFFF00"/>
              </a:buClr>
              <a:buFont typeface="Wingdings" panose="05000000000000000000" pitchFamily="2" charset="2"/>
              <a:buChar char="§"/>
            </a:pPr>
            <a:r>
              <a:rPr lang="sv-SE" sz="2000" dirty="0"/>
              <a:t>Förebygga suicid om bemötande i socialtjänsten</a:t>
            </a:r>
          </a:p>
          <a:p>
            <a:pPr marL="342900" indent="-342900">
              <a:buClr>
                <a:srgbClr val="FFFF00"/>
              </a:buClr>
              <a:buFont typeface="Wingdings" panose="05000000000000000000" pitchFamily="2" charset="2"/>
              <a:buChar char="§"/>
            </a:pPr>
            <a:r>
              <a:rPr lang="sv-SE" sz="2000" dirty="0"/>
              <a:t>Stör döden – riktat till lärare </a:t>
            </a:r>
            <a:r>
              <a:rPr lang="sv-SE" sz="2000" dirty="0" err="1"/>
              <a:t>högstadie</a:t>
            </a:r>
            <a:r>
              <a:rPr lang="sv-SE" sz="2000" dirty="0"/>
              <a:t>/</a:t>
            </a:r>
            <a:r>
              <a:rPr lang="sv-SE" sz="2000" dirty="0" err="1"/>
              <a:t>gymnasie</a:t>
            </a:r>
            <a:endParaRPr lang="sv-SE" sz="2000" dirty="0"/>
          </a:p>
        </p:txBody>
      </p:sp>
      <p:sp>
        <p:nvSpPr>
          <p:cNvPr id="9" name="textruta 8">
            <a:extLst>
              <a:ext uri="{FF2B5EF4-FFF2-40B4-BE49-F238E27FC236}">
                <a16:creationId xmlns:a16="http://schemas.microsoft.com/office/drawing/2014/main" id="{4AE8C56B-69B3-E463-1597-8C630FDDCCD1}"/>
              </a:ext>
            </a:extLst>
          </p:cNvPr>
          <p:cNvSpPr txBox="1"/>
          <p:nvPr/>
        </p:nvSpPr>
        <p:spPr>
          <a:xfrm>
            <a:off x="5812536" y="2267403"/>
            <a:ext cx="3063240" cy="1631216"/>
          </a:xfrm>
          <a:prstGeom prst="rect">
            <a:avLst/>
          </a:prstGeom>
          <a:noFill/>
        </p:spPr>
        <p:txBody>
          <a:bodyPr wrap="square" rtlCol="0">
            <a:spAutoFit/>
          </a:bodyPr>
          <a:lstStyle/>
          <a:p>
            <a:pPr marL="342900" indent="-342900">
              <a:buClr>
                <a:srgbClr val="FF0000"/>
              </a:buClr>
              <a:buFont typeface="Wingdings" panose="05000000000000000000" pitchFamily="2" charset="2"/>
              <a:buChar char="§"/>
            </a:pPr>
            <a:r>
              <a:rPr lang="sv-SE" sz="2000" dirty="0"/>
              <a:t>Det suicidnära samtalet</a:t>
            </a:r>
          </a:p>
          <a:p>
            <a:pPr marL="342900" indent="-342900">
              <a:buClr>
                <a:srgbClr val="FF0000"/>
              </a:buClr>
              <a:buFont typeface="Wingdings" panose="05000000000000000000" pitchFamily="2" charset="2"/>
              <a:buChar char="§"/>
            </a:pPr>
            <a:r>
              <a:rPr lang="sv-SE" sz="2000" dirty="0"/>
              <a:t>Ärende- och metodhandledning</a:t>
            </a:r>
          </a:p>
          <a:p>
            <a:pPr marL="342900" indent="-342900">
              <a:buClr>
                <a:srgbClr val="FF0000"/>
              </a:buClr>
              <a:buFont typeface="Wingdings" panose="05000000000000000000" pitchFamily="2" charset="2"/>
              <a:buChar char="§"/>
            </a:pPr>
            <a:r>
              <a:rPr lang="sv-SE" sz="2000" dirty="0"/>
              <a:t>Psyk-E bas suicid</a:t>
            </a:r>
          </a:p>
        </p:txBody>
      </p:sp>
    </p:spTree>
    <p:extLst>
      <p:ext uri="{BB962C8B-B14F-4D97-AF65-F5344CB8AC3E}">
        <p14:creationId xmlns:p14="http://schemas.microsoft.com/office/powerpoint/2010/main" val="36777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E25F-8FD6-3FC3-EA4C-06BCFFFB165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836949-EA64-52E5-A621-E62DBC76C5C2}"/>
              </a:ext>
            </a:extLst>
          </p:cNvPr>
          <p:cNvSpPr>
            <a:spLocks noGrp="1"/>
          </p:cNvSpPr>
          <p:nvPr>
            <p:ph type="title"/>
          </p:nvPr>
        </p:nvSpPr>
        <p:spPr>
          <a:xfrm>
            <a:off x="595314" y="588962"/>
            <a:ext cx="3321078" cy="1017587"/>
          </a:xfrm>
        </p:spPr>
        <p:txBody>
          <a:bodyPr anchor="b">
            <a:normAutofit/>
          </a:bodyPr>
          <a:lstStyle/>
          <a:p>
            <a:r>
              <a:rPr lang="sv-SE"/>
              <a:t>Visste du att?</a:t>
            </a:r>
          </a:p>
        </p:txBody>
      </p:sp>
      <p:sp>
        <p:nvSpPr>
          <p:cNvPr id="3" name="Platshållare för innehåll 2">
            <a:extLst>
              <a:ext uri="{FF2B5EF4-FFF2-40B4-BE49-F238E27FC236}">
                <a16:creationId xmlns:a16="http://schemas.microsoft.com/office/drawing/2014/main" id="{00E0FE51-08B5-F7D7-DB12-A6236A2B5F33}"/>
              </a:ext>
            </a:extLst>
          </p:cNvPr>
          <p:cNvSpPr>
            <a:spLocks noGrp="1"/>
          </p:cNvSpPr>
          <p:nvPr>
            <p:ph idx="1"/>
          </p:nvPr>
        </p:nvSpPr>
        <p:spPr>
          <a:xfrm>
            <a:off x="595314" y="1820519"/>
            <a:ext cx="3638935" cy="3064518"/>
          </a:xfrm>
        </p:spPr>
        <p:txBody>
          <a:bodyPr>
            <a:normAutofit fontScale="32500" lnSpcReduction="20000"/>
          </a:bodyPr>
          <a:lstStyle/>
          <a:p>
            <a:pPr>
              <a:lnSpc>
                <a:spcPct val="120000"/>
              </a:lnSpc>
            </a:pPr>
            <a:r>
              <a:rPr lang="sv-SE" sz="4500" b="0" i="0" dirty="0">
                <a:effectLst/>
              </a:rPr>
              <a:t>Varje år dör cirka 1 500 personer i suicid</a:t>
            </a:r>
            <a:endParaRPr lang="sv-SE" sz="4500" dirty="0"/>
          </a:p>
          <a:p>
            <a:pPr>
              <a:lnSpc>
                <a:spcPct val="120000"/>
              </a:lnSpc>
            </a:pPr>
            <a:r>
              <a:rPr lang="sv-SE" sz="4500" b="0" i="0" dirty="0">
                <a:effectLst/>
              </a:rPr>
              <a:t>Det är fyra per dag, en person var sjätte timme.</a:t>
            </a:r>
          </a:p>
          <a:p>
            <a:pPr>
              <a:lnSpc>
                <a:spcPct val="120000"/>
              </a:lnSpc>
            </a:pPr>
            <a:r>
              <a:rPr lang="sv-SE" sz="4500" b="0" i="0" dirty="0">
                <a:effectLst/>
              </a:rPr>
              <a:t>Det dör cirka sju gånger fler i suicid än i trafiken.</a:t>
            </a:r>
          </a:p>
          <a:p>
            <a:pPr>
              <a:lnSpc>
                <a:spcPct val="120000"/>
              </a:lnSpc>
            </a:pPr>
            <a:r>
              <a:rPr lang="sv-SE" sz="4500" b="0" i="0" dirty="0">
                <a:effectLst/>
              </a:rPr>
              <a:t>Av alla personer som dör i suicid är 70 procent män.</a:t>
            </a:r>
          </a:p>
          <a:p>
            <a:pPr>
              <a:lnSpc>
                <a:spcPct val="120000"/>
              </a:lnSpc>
            </a:pPr>
            <a:r>
              <a:rPr lang="sv-SE" sz="4500" dirty="0"/>
              <a:t>Samhällskostnad: </a:t>
            </a:r>
            <a:r>
              <a:rPr lang="sv-SE" sz="4500" b="0" i="0" dirty="0">
                <a:effectLst/>
              </a:rPr>
              <a:t>9 miljarder kronor per år och 38 000 förlorade levnadsår.</a:t>
            </a:r>
          </a:p>
          <a:p>
            <a:pPr>
              <a:lnSpc>
                <a:spcPct val="120000"/>
              </a:lnSpc>
            </a:pPr>
            <a:r>
              <a:rPr lang="sv-SE" sz="4500" b="0" i="0" dirty="0">
                <a:effectLst/>
              </a:rPr>
              <a:t>Varannan svensk </a:t>
            </a:r>
            <a:r>
              <a:rPr lang="sv-SE" sz="4500" dirty="0"/>
              <a:t>är </a:t>
            </a:r>
            <a:r>
              <a:rPr lang="sv-SE" sz="4500" b="0" i="0" dirty="0">
                <a:effectLst/>
              </a:rPr>
              <a:t>bekant med någon som har gått bort i suicid</a:t>
            </a:r>
            <a:br>
              <a:rPr lang="sv-SE" sz="1100" b="0" i="0" dirty="0">
                <a:effectLst/>
              </a:rPr>
            </a:br>
            <a:endParaRPr lang="sv-SE" sz="1100" dirty="0"/>
          </a:p>
          <a:p>
            <a:pPr marL="0" indent="0">
              <a:lnSpc>
                <a:spcPct val="120000"/>
              </a:lnSpc>
              <a:buNone/>
            </a:pPr>
            <a:endParaRPr lang="sv-SE" sz="1100" dirty="0"/>
          </a:p>
        </p:txBody>
      </p:sp>
      <p:pic>
        <p:nvPicPr>
          <p:cNvPr id="5" name="Bildobjekt 4" descr="En bild som visar Livboj, vatten, utomhus, godis&#10;&#10;Automatiskt genererad beskrivning">
            <a:extLst>
              <a:ext uri="{FF2B5EF4-FFF2-40B4-BE49-F238E27FC236}">
                <a16:creationId xmlns:a16="http://schemas.microsoft.com/office/drawing/2014/main" id="{2BE9F7CD-78AB-1D47-EDC4-5E7A3D246D1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991" r="30270" b="-1"/>
          <a:stretch/>
        </p:blipFill>
        <p:spPr>
          <a:xfrm>
            <a:off x="4572000" y="588963"/>
            <a:ext cx="4572000" cy="4378325"/>
          </a:xfrm>
          <a:prstGeom prst="rect">
            <a:avLst/>
          </a:prstGeom>
          <a:noFill/>
        </p:spPr>
      </p:pic>
    </p:spTree>
    <p:extLst>
      <p:ext uri="{BB962C8B-B14F-4D97-AF65-F5344CB8AC3E}">
        <p14:creationId xmlns:p14="http://schemas.microsoft.com/office/powerpoint/2010/main" val="37481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2406FA-F1B0-ACFE-7FE8-016EC8DEA32A}"/>
              </a:ext>
            </a:extLst>
          </p:cNvPr>
          <p:cNvSpPr>
            <a:spLocks noGrp="1"/>
          </p:cNvSpPr>
          <p:nvPr>
            <p:ph type="title"/>
          </p:nvPr>
        </p:nvSpPr>
        <p:spPr>
          <a:xfrm>
            <a:off x="595314" y="588963"/>
            <a:ext cx="6875462" cy="796706"/>
          </a:xfrm>
        </p:spPr>
        <p:txBody>
          <a:bodyPr/>
          <a:lstStyle/>
          <a:p>
            <a:r>
              <a:rPr lang="sv-SE" dirty="0"/>
              <a:t>Viktiga webbsidor</a:t>
            </a:r>
          </a:p>
        </p:txBody>
      </p:sp>
      <p:sp>
        <p:nvSpPr>
          <p:cNvPr id="3" name="Platshållare för innehåll 2">
            <a:extLst>
              <a:ext uri="{FF2B5EF4-FFF2-40B4-BE49-F238E27FC236}">
                <a16:creationId xmlns:a16="http://schemas.microsoft.com/office/drawing/2014/main" id="{C658EA51-5A72-826E-16C8-92A8DBCDAE27}"/>
              </a:ext>
            </a:extLst>
          </p:cNvPr>
          <p:cNvSpPr>
            <a:spLocks noGrp="1"/>
          </p:cNvSpPr>
          <p:nvPr>
            <p:ph idx="1"/>
          </p:nvPr>
        </p:nvSpPr>
        <p:spPr>
          <a:xfrm>
            <a:off x="654148" y="1644040"/>
            <a:ext cx="8194431" cy="2634060"/>
          </a:xfrm>
        </p:spPr>
        <p:txBody>
          <a:bodyPr/>
          <a:lstStyle/>
          <a:p>
            <a:pPr marL="0" indent="0">
              <a:buNone/>
            </a:pPr>
            <a:r>
              <a:rPr lang="sv-SE" b="1" dirty="0"/>
              <a:t>Vill du hjälpa någon?</a:t>
            </a:r>
          </a:p>
          <a:p>
            <a:r>
              <a:rPr lang="sv-SE" dirty="0">
                <a:hlinkClick r:id="rId3"/>
              </a:rPr>
              <a:t>Hur kan du hjälpa en person som har självmordstankar? – 1177</a:t>
            </a:r>
            <a:endParaRPr lang="sv-SE" dirty="0"/>
          </a:p>
          <a:p>
            <a:r>
              <a:rPr lang="sv-SE" dirty="0">
                <a:hlinkClick r:id="rId4"/>
              </a:rPr>
              <a:t>Så kan du som vän förhindra självmord, Örebro län - 1177</a:t>
            </a:r>
            <a:endParaRPr lang="sv-SE" dirty="0"/>
          </a:p>
          <a:p>
            <a:pPr marL="0" indent="0">
              <a:buNone/>
            </a:pPr>
            <a:r>
              <a:rPr lang="sv-SE" b="1" dirty="0"/>
              <a:t>Efterlevande</a:t>
            </a:r>
          </a:p>
          <a:p>
            <a:r>
              <a:rPr lang="sv-SE" dirty="0">
                <a:hlinkClick r:id="rId5"/>
              </a:rPr>
              <a:t>Efterlevandestöd vid självmord, Örebro län - 1177</a:t>
            </a:r>
            <a:endParaRPr lang="sv-SE" dirty="0"/>
          </a:p>
          <a:p>
            <a:pPr marL="0" indent="0">
              <a:buNone/>
            </a:pPr>
            <a:r>
              <a:rPr lang="sv-SE" b="1" dirty="0"/>
              <a:t>Yrkesverksam</a:t>
            </a:r>
          </a:p>
          <a:p>
            <a:r>
              <a:rPr lang="sv-SE" dirty="0">
                <a:hlinkClick r:id="rId6"/>
              </a:rPr>
              <a:t>Suicidprevention • Vårdgivare Region Örebro län (regionorebrolan.se)</a:t>
            </a:r>
            <a:endParaRPr lang="sv-SE" dirty="0"/>
          </a:p>
          <a:p>
            <a:pPr marL="0" indent="0">
              <a:buNone/>
            </a:pPr>
            <a:r>
              <a:rPr lang="sv-SE" b="1" dirty="0"/>
              <a:t>Hur fungerar vården i regionen </a:t>
            </a:r>
          </a:p>
          <a:p>
            <a:r>
              <a:rPr lang="sv-SE" dirty="0">
                <a:hlinkClick r:id="rId7"/>
              </a:rPr>
              <a:t>Suicidprevention • regionorebrolan.se</a:t>
            </a:r>
            <a:endParaRPr lang="sv-SE" dirty="0"/>
          </a:p>
          <a:p>
            <a:pPr marL="0" indent="0">
              <a:buNone/>
            </a:pPr>
            <a:endParaRPr lang="sv-SE" dirty="0"/>
          </a:p>
        </p:txBody>
      </p:sp>
    </p:spTree>
    <p:extLst>
      <p:ext uri="{BB962C8B-B14F-4D97-AF65-F5344CB8AC3E}">
        <p14:creationId xmlns:p14="http://schemas.microsoft.com/office/powerpoint/2010/main" val="62562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0318B1-1290-67D2-0656-2723C081B4FA}"/>
              </a:ext>
            </a:extLst>
          </p:cNvPr>
          <p:cNvSpPr>
            <a:spLocks noGrp="1"/>
          </p:cNvSpPr>
          <p:nvPr>
            <p:ph type="title"/>
          </p:nvPr>
        </p:nvSpPr>
        <p:spPr/>
        <p:txBody>
          <a:bodyPr>
            <a:normAutofit fontScale="90000"/>
          </a:bodyPr>
          <a:lstStyle/>
          <a:p>
            <a:r>
              <a:rPr lang="sv-SE" dirty="0"/>
              <a:t>Uppföljning av riktlinjen </a:t>
            </a:r>
          </a:p>
        </p:txBody>
      </p:sp>
      <p:sp>
        <p:nvSpPr>
          <p:cNvPr id="3" name="Platshållare för innehåll 2">
            <a:extLst>
              <a:ext uri="{FF2B5EF4-FFF2-40B4-BE49-F238E27FC236}">
                <a16:creationId xmlns:a16="http://schemas.microsoft.com/office/drawing/2014/main" id="{98153434-799B-9BB1-E448-3302F4CD3CFA}"/>
              </a:ext>
            </a:extLst>
          </p:cNvPr>
          <p:cNvSpPr>
            <a:spLocks noGrp="1"/>
          </p:cNvSpPr>
          <p:nvPr>
            <p:ph idx="1"/>
          </p:nvPr>
        </p:nvSpPr>
        <p:spPr/>
        <p:txBody>
          <a:bodyPr/>
          <a:lstStyle/>
          <a:p>
            <a:r>
              <a:rPr lang="sv-SE" dirty="0"/>
              <a:t>Synpunkter välkomnas!  </a:t>
            </a:r>
          </a:p>
          <a:p>
            <a:r>
              <a:rPr lang="sv-SE" dirty="0"/>
              <a:t>Mejl märkt: ”Riktlinje för suicidprevention”</a:t>
            </a:r>
          </a:p>
          <a:p>
            <a:r>
              <a:rPr lang="sv-SE" dirty="0"/>
              <a:t>Ett år efter att riktlinjen har antagits.</a:t>
            </a:r>
          </a:p>
          <a:p>
            <a:r>
              <a:rPr lang="sv-SE" dirty="0"/>
              <a:t>Uppföljning var tredje år</a:t>
            </a:r>
          </a:p>
          <a:p>
            <a:endParaRPr lang="sv-SE" dirty="0"/>
          </a:p>
        </p:txBody>
      </p:sp>
      <p:pic>
        <p:nvPicPr>
          <p:cNvPr id="6" name="Platshållare för bild 5" descr="En bild som visar utomhus, mark, person, häst&#10;&#10;Automatiskt genererad beskrivning">
            <a:extLst>
              <a:ext uri="{FF2B5EF4-FFF2-40B4-BE49-F238E27FC236}">
                <a16:creationId xmlns:a16="http://schemas.microsoft.com/office/drawing/2014/main" id="{35B2FA30-6E75-F213-95A9-1CDAB5C9D47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28489" t="4657" r="19762" b="30158"/>
          <a:stretch/>
        </p:blipFill>
        <p:spPr>
          <a:xfrm rot="5400000">
            <a:off x="4684419" y="534451"/>
            <a:ext cx="4586311" cy="4332848"/>
          </a:xfrm>
        </p:spPr>
      </p:pic>
    </p:spTree>
    <p:extLst>
      <p:ext uri="{BB962C8B-B14F-4D97-AF65-F5344CB8AC3E}">
        <p14:creationId xmlns:p14="http://schemas.microsoft.com/office/powerpoint/2010/main" val="2012208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C53D0-F040-AF4A-46EE-E4353808A59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A54F240-ACDA-32AC-3BA1-8CBAB258B109}"/>
              </a:ext>
            </a:extLst>
          </p:cNvPr>
          <p:cNvSpPr>
            <a:spLocks noGrp="1"/>
          </p:cNvSpPr>
          <p:nvPr>
            <p:ph type="title"/>
          </p:nvPr>
        </p:nvSpPr>
        <p:spPr/>
        <p:txBody>
          <a:bodyPr anchor="b">
            <a:normAutofit/>
          </a:bodyPr>
          <a:lstStyle/>
          <a:p>
            <a:pPr>
              <a:lnSpc>
                <a:spcPct val="90000"/>
              </a:lnSpc>
            </a:pPr>
            <a:r>
              <a:rPr lang="sv-SE" sz="2400" dirty="0"/>
              <a:t>Hör ihop med riktlinjen</a:t>
            </a:r>
            <a:br>
              <a:rPr lang="sv-SE" sz="2400" b="1" dirty="0">
                <a:effectLst/>
              </a:rPr>
            </a:br>
            <a:endParaRPr lang="sv-SE" sz="2400" dirty="0"/>
          </a:p>
        </p:txBody>
      </p:sp>
      <p:pic>
        <p:nvPicPr>
          <p:cNvPr id="5" name="Bildobjekt 4">
            <a:extLst>
              <a:ext uri="{FF2B5EF4-FFF2-40B4-BE49-F238E27FC236}">
                <a16:creationId xmlns:a16="http://schemas.microsoft.com/office/drawing/2014/main" id="{F1FCB1B2-5331-A89B-924A-CCF74B7372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09" y="2566470"/>
            <a:ext cx="1820668" cy="2447726"/>
          </a:xfrm>
          <a:prstGeom prst="rect">
            <a:avLst/>
          </a:prstGeom>
        </p:spPr>
      </p:pic>
      <p:graphicFrame>
        <p:nvGraphicFramePr>
          <p:cNvPr id="6" name="Objekt 5">
            <a:extLst>
              <a:ext uri="{FF2B5EF4-FFF2-40B4-BE49-F238E27FC236}">
                <a16:creationId xmlns:a16="http://schemas.microsoft.com/office/drawing/2014/main" id="{45D34B3E-732B-287F-9DE0-3B47C5E44AC8}"/>
              </a:ext>
            </a:extLst>
          </p:cNvPr>
          <p:cNvGraphicFramePr>
            <a:graphicFrameLocks noChangeAspect="1"/>
          </p:cNvGraphicFramePr>
          <p:nvPr>
            <p:extLst>
              <p:ext uri="{D42A27DB-BD31-4B8C-83A1-F6EECF244321}">
                <p14:modId xmlns:p14="http://schemas.microsoft.com/office/powerpoint/2010/main" val="2696838458"/>
              </p:ext>
            </p:extLst>
          </p:nvPr>
        </p:nvGraphicFramePr>
        <p:xfrm>
          <a:off x="4109104" y="2566470"/>
          <a:ext cx="1622773" cy="2295193"/>
        </p:xfrm>
        <a:graphic>
          <a:graphicData uri="http://schemas.openxmlformats.org/presentationml/2006/ole">
            <mc:AlternateContent xmlns:mc="http://schemas.openxmlformats.org/markup-compatibility/2006">
              <mc:Choice xmlns:v="urn:schemas-microsoft-com:vml" Requires="v">
                <p:oleObj name="Acrobat Document" r:id="rId4" imgW="4533758" imgH="6416030" progId="Acrobat.Document.DC">
                  <p:embed/>
                </p:oleObj>
              </mc:Choice>
              <mc:Fallback>
                <p:oleObj name="Acrobat Document" r:id="rId4" imgW="4533758" imgH="6416030" progId="Acrobat.Document.DC">
                  <p:embed/>
                  <p:pic>
                    <p:nvPicPr>
                      <p:cNvPr id="0" name=""/>
                      <p:cNvPicPr/>
                      <p:nvPr/>
                    </p:nvPicPr>
                    <p:blipFill>
                      <a:blip r:embed="rId5"/>
                      <a:stretch>
                        <a:fillRect/>
                      </a:stretch>
                    </p:blipFill>
                    <p:spPr>
                      <a:xfrm>
                        <a:off x="4109104" y="2566470"/>
                        <a:ext cx="1622773" cy="2295193"/>
                      </a:xfrm>
                      <a:prstGeom prst="rect">
                        <a:avLst/>
                      </a:prstGeom>
                      <a:ln w="3175">
                        <a:solidFill>
                          <a:schemeClr val="bg1">
                            <a:lumMod val="65000"/>
                          </a:schemeClr>
                        </a:solidFill>
                      </a:ln>
                    </p:spPr>
                  </p:pic>
                </p:oleObj>
              </mc:Fallback>
            </mc:AlternateContent>
          </a:graphicData>
        </a:graphic>
      </p:graphicFrame>
      <p:pic>
        <p:nvPicPr>
          <p:cNvPr id="9" name="Bildobjekt 8" descr="En bild som visar frukt, bär, tranbär, Supermat&#10;&#10;Automatiskt genererad beskrivning">
            <a:extLst>
              <a:ext uri="{FF2B5EF4-FFF2-40B4-BE49-F238E27FC236}">
                <a16:creationId xmlns:a16="http://schemas.microsoft.com/office/drawing/2014/main" id="{F56820BB-FE35-FD62-FF74-94390B00AD3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86464" y="2874692"/>
            <a:ext cx="1457536" cy="2062973"/>
          </a:xfrm>
          <a:prstGeom prst="rect">
            <a:avLst/>
          </a:prstGeom>
        </p:spPr>
      </p:pic>
      <p:pic>
        <p:nvPicPr>
          <p:cNvPr id="11" name="Bildobjekt 10">
            <a:extLst>
              <a:ext uri="{FF2B5EF4-FFF2-40B4-BE49-F238E27FC236}">
                <a16:creationId xmlns:a16="http://schemas.microsoft.com/office/drawing/2014/main" id="{4A6BBAAC-8C15-CA4D-0BCF-86F5329B87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6092" y="3536952"/>
            <a:ext cx="1903733" cy="1324711"/>
          </a:xfrm>
          <a:prstGeom prst="rect">
            <a:avLst/>
          </a:prstGeom>
        </p:spPr>
      </p:pic>
      <p:pic>
        <p:nvPicPr>
          <p:cNvPr id="13" name="Bildobjekt 12">
            <a:extLst>
              <a:ext uri="{FF2B5EF4-FFF2-40B4-BE49-F238E27FC236}">
                <a16:creationId xmlns:a16="http://schemas.microsoft.com/office/drawing/2014/main" id="{C322ACE2-F0C1-4305-4E7E-5DA03CFC7A0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94414" y="2566470"/>
            <a:ext cx="1828760" cy="2295193"/>
          </a:xfrm>
          <a:prstGeom prst="rect">
            <a:avLst/>
          </a:prstGeom>
        </p:spPr>
      </p:pic>
      <p:pic>
        <p:nvPicPr>
          <p:cNvPr id="4" name="Bildobjekt 3" descr="En bild som visar text, skärmbild, Teckensnitt, grafisk design&#10;&#10;Automatiskt genererad beskrivning">
            <a:extLst>
              <a:ext uri="{FF2B5EF4-FFF2-40B4-BE49-F238E27FC236}">
                <a16:creationId xmlns:a16="http://schemas.microsoft.com/office/drawing/2014/main" id="{CC9A2114-5F89-979C-A7A2-7565657982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5032" y="2759516"/>
            <a:ext cx="1535762" cy="2178149"/>
          </a:xfrm>
          <a:prstGeom prst="rect">
            <a:avLst/>
          </a:prstGeom>
        </p:spPr>
      </p:pic>
    </p:spTree>
    <p:extLst>
      <p:ext uri="{BB962C8B-B14F-4D97-AF65-F5344CB8AC3E}">
        <p14:creationId xmlns:p14="http://schemas.microsoft.com/office/powerpoint/2010/main" val="85528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500"/>
                                  </p:stCondLst>
                                  <p:childTnLst>
                                    <p:animScale>
                                      <p:cBhvr>
                                        <p:cTn id="6" dur="2000" fill="hold"/>
                                        <p:tgtEl>
                                          <p:spTgt spid="5"/>
                                        </p:tgtEl>
                                      </p:cBhvr>
                                      <p:by x="150000" y="150000"/>
                                    </p:animScale>
                                  </p:childTnLst>
                                </p:cTn>
                              </p:par>
                            </p:childTnLst>
                          </p:cTn>
                        </p:par>
                        <p:par>
                          <p:cTn id="7" fill="hold">
                            <p:stCondLst>
                              <p:cond delay="2500"/>
                            </p:stCondLst>
                            <p:childTnLst>
                              <p:par>
                                <p:cTn id="8" presetID="6" presetClass="emph" presetSubtype="0" fill="hold" nodeType="afterEffect">
                                  <p:stCondLst>
                                    <p:cond delay="500"/>
                                  </p:stCondLst>
                                  <p:childTnLst>
                                    <p:animScale>
                                      <p:cBhvr>
                                        <p:cTn id="9" dur="2000" fill="hold"/>
                                        <p:tgtEl>
                                          <p:spTgt spid="13"/>
                                        </p:tgtEl>
                                      </p:cBhvr>
                                      <p:by x="150000" y="150000"/>
                                    </p:animScale>
                                  </p:childTnLst>
                                </p:cTn>
                              </p:par>
                            </p:childTnLst>
                          </p:cTn>
                        </p:par>
                        <p:par>
                          <p:cTn id="10" fill="hold">
                            <p:stCondLst>
                              <p:cond delay="5000"/>
                            </p:stCondLst>
                            <p:childTnLst>
                              <p:par>
                                <p:cTn id="11" presetID="6" presetClass="emph" presetSubtype="0" fill="hold" nodeType="afterEffect">
                                  <p:stCondLst>
                                    <p:cond delay="500"/>
                                  </p:stCondLst>
                                  <p:childTnLst>
                                    <p:animScale>
                                      <p:cBhvr>
                                        <p:cTn id="12" dur="2000" fill="hold"/>
                                        <p:tgtEl>
                                          <p:spTgt spid="6"/>
                                        </p:tgtEl>
                                      </p:cBhvr>
                                      <p:by x="150000" y="150000"/>
                                    </p:animScale>
                                  </p:childTnLst>
                                </p:cTn>
                              </p:par>
                            </p:childTnLst>
                          </p:cTn>
                        </p:par>
                        <p:par>
                          <p:cTn id="13" fill="hold">
                            <p:stCondLst>
                              <p:cond delay="7500"/>
                            </p:stCondLst>
                            <p:childTnLst>
                              <p:par>
                                <p:cTn id="14" presetID="6" presetClass="emph" presetSubtype="0" fill="hold" nodeType="afterEffect">
                                  <p:stCondLst>
                                    <p:cond delay="500"/>
                                  </p:stCondLst>
                                  <p:childTnLst>
                                    <p:animScale>
                                      <p:cBhvr>
                                        <p:cTn id="15" dur="2000" fill="hold"/>
                                        <p:tgtEl>
                                          <p:spTgt spid="11"/>
                                        </p:tgtEl>
                                      </p:cBhvr>
                                      <p:by x="150000" y="150000"/>
                                    </p:animScale>
                                  </p:childTnLst>
                                </p:cTn>
                              </p:par>
                              <p:par>
                                <p:cTn id="16" presetID="6" presetClass="emph" presetSubtype="0" fill="hold" nodeType="withEffect">
                                  <p:stCondLst>
                                    <p:cond delay="500"/>
                                  </p:stCondLst>
                                  <p:childTnLst>
                                    <p:animScale>
                                      <p:cBhvr>
                                        <p:cTn id="17" dur="2000" fill="hold"/>
                                        <p:tgtEl>
                                          <p:spTgt spid="9"/>
                                        </p:tgtEl>
                                      </p:cBhvr>
                                      <p:by x="150000" y="150000"/>
                                    </p:animScale>
                                  </p:childTnLst>
                                </p:cTn>
                              </p:par>
                            </p:childTnLst>
                          </p:cTn>
                        </p:par>
                        <p:par>
                          <p:cTn id="18" fill="hold">
                            <p:stCondLst>
                              <p:cond delay="10000"/>
                            </p:stCondLst>
                            <p:childTnLst>
                              <p:par>
                                <p:cTn id="19" presetID="6" presetClass="emph" presetSubtype="0" fill="hold" nodeType="afterEffect">
                                  <p:stCondLst>
                                    <p:cond delay="0"/>
                                  </p:stCondLst>
                                  <p:childTnLst>
                                    <p:animScale>
                                      <p:cBhvr>
                                        <p:cTn id="2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48ABB-7F31-B065-51C5-CBCF4204BBF9}"/>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8DE62A1-58A1-EA6B-18E3-172F7199E04B}"/>
              </a:ext>
            </a:extLst>
          </p:cNvPr>
          <p:cNvSpPr>
            <a:spLocks noGrp="1"/>
          </p:cNvSpPr>
          <p:nvPr>
            <p:ph type="title"/>
          </p:nvPr>
        </p:nvSpPr>
        <p:spPr>
          <a:xfrm>
            <a:off x="595314" y="848692"/>
            <a:ext cx="3321078" cy="1723058"/>
          </a:xfrm>
        </p:spPr>
        <p:txBody>
          <a:bodyPr vert="horz" lIns="0" tIns="0" rIns="0" bIns="0" rtlCol="0" anchor="b">
            <a:normAutofit/>
          </a:bodyPr>
          <a:lstStyle/>
          <a:p>
            <a:pPr>
              <a:lnSpc>
                <a:spcPct val="90000"/>
              </a:lnSpc>
            </a:pPr>
            <a:r>
              <a:rPr lang="sv-SE" sz="3600" b="1" kern="1200" dirty="0">
                <a:latin typeface="+mj-lt"/>
                <a:ea typeface="+mj-ea"/>
                <a:cs typeface="+mj-cs"/>
              </a:rPr>
              <a:t>Tillsammans </a:t>
            </a:r>
            <a:br>
              <a:rPr lang="sv-SE" sz="3600" b="1" kern="1200" dirty="0">
                <a:latin typeface="+mj-lt"/>
                <a:ea typeface="+mj-ea"/>
                <a:cs typeface="+mj-cs"/>
              </a:rPr>
            </a:br>
            <a:r>
              <a:rPr lang="sv-SE" sz="3600" b="1" kern="1200" dirty="0">
                <a:latin typeface="+mj-lt"/>
                <a:ea typeface="+mj-ea"/>
                <a:cs typeface="+mj-cs"/>
              </a:rPr>
              <a:t>räddar vi liv!</a:t>
            </a:r>
            <a:br>
              <a:rPr lang="sv-SE" sz="1600" b="1" kern="1200" dirty="0">
                <a:latin typeface="+mj-lt"/>
                <a:ea typeface="+mj-ea"/>
                <a:cs typeface="+mj-cs"/>
              </a:rPr>
            </a:br>
            <a:br>
              <a:rPr lang="sv-SE" sz="1600" b="1" kern="1200" dirty="0">
                <a:latin typeface="+mj-lt"/>
                <a:ea typeface="+mj-ea"/>
                <a:cs typeface="+mj-cs"/>
              </a:rPr>
            </a:br>
            <a:endParaRPr lang="sv-SE" sz="1600" kern="1200" dirty="0">
              <a:latin typeface="+mj-lt"/>
              <a:ea typeface="+mj-ea"/>
              <a:cs typeface="+mj-cs"/>
            </a:endParaRPr>
          </a:p>
        </p:txBody>
      </p:sp>
      <p:pic>
        <p:nvPicPr>
          <p:cNvPr id="7" name="Platshållare för innehåll 4" descr="En bild som visar Livboj, vatten, utomhus, godis&#10;&#10;Automatiskt genererad beskrivning">
            <a:extLst>
              <a:ext uri="{FF2B5EF4-FFF2-40B4-BE49-F238E27FC236}">
                <a16:creationId xmlns:a16="http://schemas.microsoft.com/office/drawing/2014/main" id="{2D72E6B4-4C6A-4F3F-F0B8-AF139E23D86B}"/>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5192" r="15192"/>
          <a:stretch/>
        </p:blipFill>
        <p:spPr>
          <a:xfrm>
            <a:off x="4572000" y="588963"/>
            <a:ext cx="4572000" cy="4378325"/>
          </a:xfrm>
          <a:noFill/>
        </p:spPr>
      </p:pic>
    </p:spTree>
    <p:extLst>
      <p:ext uri="{BB962C8B-B14F-4D97-AF65-F5344CB8AC3E}">
        <p14:creationId xmlns:p14="http://schemas.microsoft.com/office/powerpoint/2010/main" val="427365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E25F-8FD6-3FC3-EA4C-06BCFFFB165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836949-EA64-52E5-A621-E62DBC76C5C2}"/>
              </a:ext>
            </a:extLst>
          </p:cNvPr>
          <p:cNvSpPr>
            <a:spLocks noGrp="1"/>
          </p:cNvSpPr>
          <p:nvPr>
            <p:ph type="title"/>
          </p:nvPr>
        </p:nvSpPr>
        <p:spPr>
          <a:xfrm>
            <a:off x="595314" y="588962"/>
            <a:ext cx="3321078" cy="1017587"/>
          </a:xfrm>
        </p:spPr>
        <p:txBody>
          <a:bodyPr anchor="b">
            <a:normAutofit/>
          </a:bodyPr>
          <a:lstStyle/>
          <a:p>
            <a:r>
              <a:rPr lang="sv-SE"/>
              <a:t>Visste du att?</a:t>
            </a:r>
          </a:p>
        </p:txBody>
      </p:sp>
      <p:sp>
        <p:nvSpPr>
          <p:cNvPr id="3" name="Platshållare för innehåll 2">
            <a:extLst>
              <a:ext uri="{FF2B5EF4-FFF2-40B4-BE49-F238E27FC236}">
                <a16:creationId xmlns:a16="http://schemas.microsoft.com/office/drawing/2014/main" id="{00E0FE51-08B5-F7D7-DB12-A6236A2B5F33}"/>
              </a:ext>
            </a:extLst>
          </p:cNvPr>
          <p:cNvSpPr>
            <a:spLocks noGrp="1"/>
          </p:cNvSpPr>
          <p:nvPr>
            <p:ph idx="1"/>
          </p:nvPr>
        </p:nvSpPr>
        <p:spPr>
          <a:xfrm>
            <a:off x="595314" y="1960563"/>
            <a:ext cx="3321078" cy="2257754"/>
          </a:xfrm>
        </p:spPr>
        <p:txBody>
          <a:bodyPr>
            <a:normAutofit/>
          </a:bodyPr>
          <a:lstStyle/>
          <a:p>
            <a:pPr>
              <a:tabLst>
                <a:tab pos="161925" algn="l"/>
              </a:tabLst>
            </a:pPr>
            <a:endParaRPr lang="sv-SE" dirty="0">
              <a:effectLst/>
            </a:endParaRPr>
          </a:p>
          <a:p>
            <a:pPr marL="0" indent="0">
              <a:buNone/>
            </a:pPr>
            <a:r>
              <a:rPr lang="sv-SE" dirty="0"/>
              <a:t>Suicid går att förhindra!</a:t>
            </a:r>
          </a:p>
          <a:p>
            <a:pPr marL="0" indent="0">
              <a:buNone/>
            </a:pPr>
            <a:endParaRPr lang="sv-SE" dirty="0"/>
          </a:p>
          <a:p>
            <a:pPr marL="0" indent="0">
              <a:buNone/>
            </a:pPr>
            <a:r>
              <a:rPr lang="sv-SE" dirty="0"/>
              <a:t>Du kan rädda liv genom att våga fråga!</a:t>
            </a:r>
          </a:p>
        </p:txBody>
      </p:sp>
      <p:pic>
        <p:nvPicPr>
          <p:cNvPr id="7" name="Bildobjekt 6" descr="En bild som visar Livboj, vatten, utomhus, godis">
            <a:extLst>
              <a:ext uri="{FF2B5EF4-FFF2-40B4-BE49-F238E27FC236}">
                <a16:creationId xmlns:a16="http://schemas.microsoft.com/office/drawing/2014/main" id="{93911787-DE52-4DE0-E479-9B3207D2B9B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991" r="30270" b="-1"/>
          <a:stretch/>
        </p:blipFill>
        <p:spPr>
          <a:xfrm>
            <a:off x="4572000" y="588963"/>
            <a:ext cx="4572000" cy="4378325"/>
          </a:xfrm>
          <a:prstGeom prst="rect">
            <a:avLst/>
          </a:prstGeom>
          <a:noFill/>
        </p:spPr>
      </p:pic>
    </p:spTree>
    <p:extLst>
      <p:ext uri="{BB962C8B-B14F-4D97-AF65-F5344CB8AC3E}">
        <p14:creationId xmlns:p14="http://schemas.microsoft.com/office/powerpoint/2010/main" val="38651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C2D8-0C46-2C94-8A40-98D5DF68A49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8721D1-E26A-A825-4A97-01EDCD96ADD3}"/>
              </a:ext>
            </a:extLst>
          </p:cNvPr>
          <p:cNvSpPr>
            <a:spLocks noGrp="1"/>
          </p:cNvSpPr>
          <p:nvPr>
            <p:ph type="title"/>
          </p:nvPr>
        </p:nvSpPr>
        <p:spPr>
          <a:xfrm>
            <a:off x="1498425" y="1717851"/>
            <a:ext cx="6573130" cy="1017587"/>
          </a:xfrm>
        </p:spPr>
        <p:txBody>
          <a:bodyPr>
            <a:normAutofit/>
          </a:bodyPr>
          <a:lstStyle/>
          <a:p>
            <a:r>
              <a:rPr lang="sv-SE" dirty="0"/>
              <a:t>Syfte med dagens presentation</a:t>
            </a:r>
          </a:p>
        </p:txBody>
      </p:sp>
      <p:sp>
        <p:nvSpPr>
          <p:cNvPr id="6" name="Platshållare för innehåll 5">
            <a:extLst>
              <a:ext uri="{FF2B5EF4-FFF2-40B4-BE49-F238E27FC236}">
                <a16:creationId xmlns:a16="http://schemas.microsoft.com/office/drawing/2014/main" id="{77C04102-1C06-6629-8CDF-5519B0F9EAED}"/>
              </a:ext>
            </a:extLst>
          </p:cNvPr>
          <p:cNvSpPr>
            <a:spLocks noGrp="1"/>
          </p:cNvSpPr>
          <p:nvPr>
            <p:ph idx="1"/>
          </p:nvPr>
        </p:nvSpPr>
        <p:spPr>
          <a:xfrm>
            <a:off x="990426" y="3129788"/>
            <a:ext cx="6875462" cy="2634060"/>
          </a:xfrm>
        </p:spPr>
        <p:txBody>
          <a:bodyPr/>
          <a:lstStyle/>
          <a:p>
            <a:endParaRPr lang="sv-SE" dirty="0"/>
          </a:p>
        </p:txBody>
      </p:sp>
    </p:spTree>
    <p:extLst>
      <p:ext uri="{BB962C8B-B14F-4D97-AF65-F5344CB8AC3E}">
        <p14:creationId xmlns:p14="http://schemas.microsoft.com/office/powerpoint/2010/main" val="265653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595314" y="848692"/>
            <a:ext cx="3321078" cy="1723058"/>
          </a:xfrm>
        </p:spPr>
        <p:txBody>
          <a:bodyPr vert="horz" lIns="0" tIns="0" rIns="0" bIns="0" rtlCol="0" anchor="b">
            <a:normAutofit fontScale="90000"/>
          </a:bodyPr>
          <a:lstStyle/>
          <a:p>
            <a:pPr>
              <a:lnSpc>
                <a:spcPct val="90000"/>
              </a:lnSpc>
            </a:pPr>
            <a:r>
              <a:rPr lang="sv-SE" sz="2700" b="1" kern="1200" dirty="0">
                <a:latin typeface="+mj-lt"/>
                <a:ea typeface="+mj-ea"/>
                <a:cs typeface="+mj-cs"/>
              </a:rPr>
              <a:t>Har du tankar på att du inte vill leva längre?</a:t>
            </a:r>
            <a:br>
              <a:rPr lang="sv-SE" sz="2700" b="1" kern="1200" dirty="0">
                <a:latin typeface="+mj-lt"/>
                <a:ea typeface="+mj-ea"/>
                <a:cs typeface="+mj-cs"/>
              </a:rPr>
            </a:br>
            <a:br>
              <a:rPr lang="sv-SE" sz="1800" b="1" kern="1200" dirty="0">
                <a:latin typeface="+mj-lt"/>
                <a:ea typeface="+mj-ea"/>
                <a:cs typeface="+mj-cs"/>
              </a:rPr>
            </a:br>
            <a:r>
              <a:rPr lang="sv-SE" sz="2700" b="1" kern="1200" dirty="0">
                <a:latin typeface="+mj-lt"/>
                <a:ea typeface="+mj-ea"/>
                <a:cs typeface="+mj-cs"/>
              </a:rPr>
              <a:t>Det finns alltid hjälp att få!</a:t>
            </a:r>
            <a:br>
              <a:rPr lang="sv-SE" sz="1600" b="1" kern="1200" dirty="0">
                <a:latin typeface="+mj-lt"/>
                <a:ea typeface="+mj-ea"/>
                <a:cs typeface="+mj-cs"/>
              </a:rPr>
            </a:br>
            <a:br>
              <a:rPr lang="sv-SE" sz="1600" b="1" kern="1200" dirty="0">
                <a:latin typeface="+mj-lt"/>
                <a:ea typeface="+mj-ea"/>
                <a:cs typeface="+mj-cs"/>
              </a:rPr>
            </a:br>
            <a:endParaRPr lang="sv-SE" sz="1600" kern="1200" dirty="0">
              <a:latin typeface="+mj-lt"/>
              <a:ea typeface="+mj-ea"/>
              <a:cs typeface="+mj-cs"/>
            </a:endParaRPr>
          </a:p>
        </p:txBody>
      </p:sp>
      <p:sp>
        <p:nvSpPr>
          <p:cNvPr id="3" name="Platshållare för text 5">
            <a:extLst>
              <a:ext uri="{FF2B5EF4-FFF2-40B4-BE49-F238E27FC236}">
                <a16:creationId xmlns:a16="http://schemas.microsoft.com/office/drawing/2014/main" id="{3E8450E1-A5D6-18BF-BA9A-F60B88563077}"/>
              </a:ext>
            </a:extLst>
          </p:cNvPr>
          <p:cNvSpPr txBox="1">
            <a:spLocks/>
          </p:cNvSpPr>
          <p:nvPr/>
        </p:nvSpPr>
        <p:spPr>
          <a:xfrm>
            <a:off x="595314" y="2443782"/>
            <a:ext cx="3321078" cy="2257754"/>
          </a:xfrm>
          <a:prstGeom prst="rect">
            <a:avLst/>
          </a:prstGeom>
        </p:spPr>
        <p:txBody>
          <a:bodyPr vert="horz" lIns="0" tIns="0" rIns="0" bIns="0" rtlCol="0">
            <a:normAutofit/>
          </a:bodyPr>
          <a:lstStyle>
            <a:lvl1pPr marL="180975" indent="-180975" algn="l" defTabSz="914400" rtl="0" eaLnBrk="1" latinLnBrk="0" hangingPunct="1">
              <a:spcBef>
                <a:spcPts val="600"/>
              </a:spcBef>
              <a:buFont typeface="Arial" pitchFamily="34" charset="0"/>
              <a:buChar char="•"/>
              <a:defRPr sz="2000" kern="1200">
                <a:solidFill>
                  <a:schemeClr val="tx1"/>
                </a:solidFill>
                <a:latin typeface="+mn-lt"/>
                <a:ea typeface="+mn-ea"/>
                <a:cs typeface="+mn-cs"/>
              </a:defRPr>
            </a:lvl1pPr>
            <a:lvl2pPr marL="361950" indent="-180975" algn="l" defTabSz="914400" rtl="0" eaLnBrk="1" latinLnBrk="0" hangingPunct="1">
              <a:spcBef>
                <a:spcPts val="0"/>
              </a:spcBef>
              <a:buFont typeface="Arial" pitchFamily="34" charset="0"/>
              <a:buChar char="−"/>
              <a:defRPr sz="1800" kern="1200">
                <a:solidFill>
                  <a:schemeClr val="tx1"/>
                </a:solidFill>
                <a:latin typeface="+mn-lt"/>
                <a:ea typeface="+mn-ea"/>
                <a:cs typeface="+mn-cs"/>
              </a:defRPr>
            </a:lvl2pPr>
            <a:lvl3pPr marL="534988" indent="-173038" algn="l" defTabSz="914400" rtl="0" eaLnBrk="1" latinLnBrk="0" hangingPunct="1">
              <a:spcBef>
                <a:spcPts val="0"/>
              </a:spcBef>
              <a:buFont typeface="Arial" pitchFamily="34" charset="0"/>
              <a:buChar char="−"/>
              <a:defRPr sz="1600" kern="1200">
                <a:solidFill>
                  <a:schemeClr val="tx1"/>
                </a:solidFill>
                <a:latin typeface="+mn-lt"/>
                <a:ea typeface="+mn-ea"/>
                <a:cs typeface="+mn-cs"/>
              </a:defRPr>
            </a:lvl3pPr>
            <a:lvl4pPr marL="715963"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4pPr>
            <a:lvl5pPr marL="896938" indent="-180975" algn="l" defTabSz="914400" rtl="0" eaLnBrk="1" latinLnBrk="0" hangingPunct="1">
              <a:spcBef>
                <a:spcPts val="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sv-SE" sz="1600" dirty="0"/>
              <a:t>Jourhavande medmänniska</a:t>
            </a:r>
            <a:br>
              <a:rPr lang="sv-SE" sz="1600" dirty="0"/>
            </a:br>
            <a:r>
              <a:rPr lang="sv-SE" sz="1600" dirty="0"/>
              <a:t>Ring på telefon 08-702 16 80</a:t>
            </a:r>
          </a:p>
          <a:p>
            <a:pPr>
              <a:lnSpc>
                <a:spcPct val="90000"/>
              </a:lnSpc>
            </a:pPr>
            <a:r>
              <a:rPr lang="sv-SE" sz="1600" dirty="0"/>
              <a:t>Mind Självmordslinjen</a:t>
            </a:r>
            <a:br>
              <a:rPr lang="sv-SE" sz="1600" dirty="0"/>
            </a:br>
            <a:r>
              <a:rPr lang="sv-SE" sz="1600" dirty="0"/>
              <a:t>chatt via mind.se eller telefon 90101</a:t>
            </a:r>
          </a:p>
          <a:p>
            <a:pPr>
              <a:lnSpc>
                <a:spcPct val="90000"/>
              </a:lnSpc>
            </a:pPr>
            <a:r>
              <a:rPr lang="sv-SE" sz="1600" dirty="0"/>
              <a:t>Ring 1177 om du behöver hjälp med att söka vård.</a:t>
            </a:r>
          </a:p>
          <a:p>
            <a:pPr>
              <a:lnSpc>
                <a:spcPct val="90000"/>
              </a:lnSpc>
            </a:pPr>
            <a:r>
              <a:rPr lang="sv-SE" sz="1600" dirty="0">
                <a:hlinkClick r:id="rId3">
                  <a:extLst>
                    <a:ext uri="{A12FA001-AC4F-418D-AE19-62706E023703}">
                      <ahyp:hlinkClr xmlns:ahyp="http://schemas.microsoft.com/office/drawing/2018/hyperlinkcolor" val="tx"/>
                    </a:ext>
                  </a:extLst>
                </a:hlinkClick>
              </a:rPr>
              <a:t>Till dig som har självmordstankar – 1177</a:t>
            </a:r>
            <a:r>
              <a:rPr lang="sv-SE" sz="1600" dirty="0"/>
              <a:t>.se </a:t>
            </a:r>
          </a:p>
          <a:p>
            <a:pPr>
              <a:lnSpc>
                <a:spcPct val="90000"/>
              </a:lnSpc>
            </a:pPr>
            <a:endParaRPr lang="sv-SE" sz="1600" dirty="0"/>
          </a:p>
        </p:txBody>
      </p:sp>
      <p:pic>
        <p:nvPicPr>
          <p:cNvPr id="7" name="Platshållare för innehåll 4" descr="En bild som visar Livboj, vatten, utomhus, godis&#10;&#10;Automatiskt genererad beskrivning">
            <a:extLst>
              <a:ext uri="{FF2B5EF4-FFF2-40B4-BE49-F238E27FC236}">
                <a16:creationId xmlns:a16="http://schemas.microsoft.com/office/drawing/2014/main" id="{DA1BA9FB-8EC5-6B72-3200-1ABC7A1AF42A}"/>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l="15192" r="15192"/>
          <a:stretch/>
        </p:blipFill>
        <p:spPr>
          <a:xfrm>
            <a:off x="4572000" y="588963"/>
            <a:ext cx="4572000" cy="4378325"/>
          </a:xfrm>
          <a:noFill/>
        </p:spPr>
      </p:pic>
    </p:spTree>
    <p:extLst>
      <p:ext uri="{BB962C8B-B14F-4D97-AF65-F5344CB8AC3E}">
        <p14:creationId xmlns:p14="http://schemas.microsoft.com/office/powerpoint/2010/main" val="20232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2C2D8-0C46-2C94-8A40-98D5DF68A49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E8721D1-E26A-A825-4A97-01EDCD96ADD3}"/>
              </a:ext>
            </a:extLst>
          </p:cNvPr>
          <p:cNvSpPr>
            <a:spLocks noGrp="1"/>
          </p:cNvSpPr>
          <p:nvPr>
            <p:ph type="title"/>
          </p:nvPr>
        </p:nvSpPr>
        <p:spPr>
          <a:xfrm>
            <a:off x="595314" y="588962"/>
            <a:ext cx="1535636" cy="1017587"/>
          </a:xfrm>
        </p:spPr>
        <p:txBody>
          <a:bodyPr/>
          <a:lstStyle/>
          <a:p>
            <a:r>
              <a:rPr lang="sv-SE" dirty="0"/>
              <a:t>Suicid</a:t>
            </a:r>
          </a:p>
        </p:txBody>
      </p:sp>
      <p:sp>
        <p:nvSpPr>
          <p:cNvPr id="3" name="Platshållare för innehåll 2">
            <a:extLst>
              <a:ext uri="{FF2B5EF4-FFF2-40B4-BE49-F238E27FC236}">
                <a16:creationId xmlns:a16="http://schemas.microsoft.com/office/drawing/2014/main" id="{15989F51-D632-AD34-A551-57633699723E}"/>
              </a:ext>
            </a:extLst>
          </p:cNvPr>
          <p:cNvSpPr>
            <a:spLocks noGrp="1"/>
          </p:cNvSpPr>
          <p:nvPr>
            <p:ph idx="1"/>
          </p:nvPr>
        </p:nvSpPr>
        <p:spPr>
          <a:xfrm>
            <a:off x="1589485" y="1960563"/>
            <a:ext cx="5706839" cy="2634060"/>
          </a:xfrm>
        </p:spPr>
        <p:txBody>
          <a:bodyPr/>
          <a:lstStyle/>
          <a:p>
            <a:pPr marL="0" indent="0">
              <a:buNone/>
            </a:pPr>
            <a:r>
              <a:rPr lang="sv-SE" i="1" dirty="0">
                <a:solidFill>
                  <a:srgbClr val="333333"/>
                </a:solidFill>
              </a:rPr>
              <a:t>Suicid, det vill säga att ta sitt eget liv, är den vanligaste yttre orsaken till att människor dör i Sverige. Död genom suicid är nästan alltid en konsekvens av outhärdligt psykiskt lidande. </a:t>
            </a:r>
          </a:p>
          <a:p>
            <a:pPr marL="0" indent="0">
              <a:buNone/>
            </a:pPr>
            <a:r>
              <a:rPr lang="sv-SE" i="1" dirty="0">
                <a:solidFill>
                  <a:srgbClr val="333333"/>
                </a:solidFill>
              </a:rPr>
              <a:t>Suicid leder ofta till stort lidande och försämrad hälsa även för närstående och andra berörda, till exempel hälso- och sjukvårdspersonal</a:t>
            </a:r>
          </a:p>
          <a:p>
            <a:pPr marL="0" indent="0" algn="r">
              <a:buNone/>
            </a:pPr>
            <a:r>
              <a:rPr lang="sv-SE" dirty="0">
                <a:solidFill>
                  <a:srgbClr val="333333"/>
                </a:solidFill>
              </a:rPr>
              <a:t>Socialstyrelsen 2021</a:t>
            </a:r>
            <a:endParaRPr lang="sv-SE" dirty="0"/>
          </a:p>
          <a:p>
            <a:pPr marL="0" indent="0">
              <a:buNone/>
            </a:pPr>
            <a:endParaRPr lang="sv-SE" dirty="0"/>
          </a:p>
        </p:txBody>
      </p:sp>
      <p:sp>
        <p:nvSpPr>
          <p:cNvPr id="5" name="textruta 4">
            <a:extLst>
              <a:ext uri="{FF2B5EF4-FFF2-40B4-BE49-F238E27FC236}">
                <a16:creationId xmlns:a16="http://schemas.microsoft.com/office/drawing/2014/main" id="{CEC67761-F958-EE84-F76A-9268728049BF}"/>
              </a:ext>
            </a:extLst>
          </p:cNvPr>
          <p:cNvSpPr txBox="1"/>
          <p:nvPr/>
        </p:nvSpPr>
        <p:spPr>
          <a:xfrm>
            <a:off x="419544" y="1448365"/>
            <a:ext cx="1289986" cy="2246769"/>
          </a:xfrm>
          <a:prstGeom prst="rect">
            <a:avLst/>
          </a:prstGeom>
          <a:noFill/>
        </p:spPr>
        <p:txBody>
          <a:bodyPr wrap="square">
            <a:spAutoFit/>
          </a:bodyPr>
          <a:lstStyle/>
          <a:p>
            <a:r>
              <a:rPr lang="sv-SE" sz="14000" i="1" dirty="0">
                <a:solidFill>
                  <a:schemeClr val="accent1"/>
                </a:solidFill>
                <a:latin typeface="Georgia" panose="02040502050405020303" pitchFamily="18" charset="0"/>
              </a:rPr>
              <a:t>”</a:t>
            </a:r>
            <a:r>
              <a:rPr lang="sv-SE" i="1" dirty="0">
                <a:solidFill>
                  <a:srgbClr val="333333"/>
                </a:solidFill>
              </a:rPr>
              <a:t> </a:t>
            </a:r>
            <a:endParaRPr lang="sv-SE" dirty="0"/>
          </a:p>
        </p:txBody>
      </p:sp>
    </p:spTree>
    <p:extLst>
      <p:ext uri="{BB962C8B-B14F-4D97-AF65-F5344CB8AC3E}">
        <p14:creationId xmlns:p14="http://schemas.microsoft.com/office/powerpoint/2010/main" val="273419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669E00BD-20D9-6357-2886-13161291497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15645" b="15645"/>
          <a:stretch>
            <a:fillRect/>
          </a:stretch>
        </p:blipFill>
        <p:spPr/>
      </p:pic>
      <p:sp>
        <p:nvSpPr>
          <p:cNvPr id="3" name="Platshållare för innehåll 2">
            <a:extLst>
              <a:ext uri="{FF2B5EF4-FFF2-40B4-BE49-F238E27FC236}">
                <a16:creationId xmlns:a16="http://schemas.microsoft.com/office/drawing/2014/main" id="{62C99417-7125-43A6-D79F-72E54421855A}"/>
              </a:ext>
              <a:ext uri="{C183D7F6-B498-43B3-948B-1728B52AA6E4}">
                <adec:decorative xmlns:adec="http://schemas.microsoft.com/office/drawing/2017/decorative" val="1"/>
              </a:ext>
            </a:extLst>
          </p:cNvPr>
          <p:cNvSpPr>
            <a:spLocks noGrp="1"/>
          </p:cNvSpPr>
          <p:nvPr>
            <p:ph idx="1"/>
          </p:nvPr>
        </p:nvSpPr>
        <p:spPr>
          <a:xfrm>
            <a:off x="5435599" y="2468562"/>
            <a:ext cx="3386667" cy="2257754"/>
          </a:xfrm>
          <a:solidFill>
            <a:srgbClr val="0090D4">
              <a:alpha val="20000"/>
            </a:srgbClr>
          </a:solidFill>
        </p:spPr>
        <p:txBody>
          <a:bodyPr lIns="72000" tIns="72000" rIns="72000" bIns="72000"/>
          <a:lstStyle/>
          <a:p>
            <a:r>
              <a:rPr lang="sv-SE" dirty="0">
                <a:solidFill>
                  <a:schemeClr val="bg1"/>
                </a:solidFill>
              </a:rPr>
              <a:t>Utbildning</a:t>
            </a:r>
          </a:p>
          <a:p>
            <a:r>
              <a:rPr lang="sv-SE" dirty="0">
                <a:solidFill>
                  <a:schemeClr val="bg1"/>
                </a:solidFill>
              </a:rPr>
              <a:t>Information</a:t>
            </a:r>
          </a:p>
          <a:p>
            <a:r>
              <a:rPr lang="sv-SE" dirty="0">
                <a:solidFill>
                  <a:schemeClr val="bg1"/>
                </a:solidFill>
              </a:rPr>
              <a:t>Metodutveckling</a:t>
            </a:r>
          </a:p>
          <a:p>
            <a:r>
              <a:rPr lang="sv-SE" dirty="0">
                <a:solidFill>
                  <a:schemeClr val="bg1"/>
                </a:solidFill>
              </a:rPr>
              <a:t>Begränsa medel och metoder</a:t>
            </a:r>
          </a:p>
          <a:p>
            <a:r>
              <a:rPr lang="sv-SE" dirty="0">
                <a:solidFill>
                  <a:schemeClr val="bg1"/>
                </a:solidFill>
              </a:rPr>
              <a:t>Stöd till efterlevande</a:t>
            </a:r>
          </a:p>
        </p:txBody>
      </p:sp>
    </p:spTree>
    <p:extLst>
      <p:ext uri="{BB962C8B-B14F-4D97-AF65-F5344CB8AC3E}">
        <p14:creationId xmlns:p14="http://schemas.microsoft.com/office/powerpoint/2010/main" val="270556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ABD00C3-ED8D-11CE-D3E7-68D4C9A6B5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99" y="1059451"/>
            <a:ext cx="8314267" cy="3830167"/>
          </a:xfrm>
          <a:prstGeom prst="rect">
            <a:avLst/>
          </a:prstGeom>
        </p:spPr>
      </p:pic>
      <p:sp>
        <p:nvSpPr>
          <p:cNvPr id="9" name="Title 1">
            <a:extLst>
              <a:ext uri="{FF2B5EF4-FFF2-40B4-BE49-F238E27FC236}">
                <a16:creationId xmlns:a16="http://schemas.microsoft.com/office/drawing/2014/main" id="{000718B6-B9A1-252C-59E4-002A42A420FC}"/>
              </a:ext>
            </a:extLst>
          </p:cNvPr>
          <p:cNvSpPr>
            <a:spLocks noGrp="1"/>
          </p:cNvSpPr>
          <p:nvPr>
            <p:ph type="title"/>
          </p:nvPr>
        </p:nvSpPr>
        <p:spPr>
          <a:xfrm>
            <a:off x="595314" y="588962"/>
            <a:ext cx="6875462" cy="816505"/>
          </a:xfrm>
        </p:spPr>
        <p:txBody>
          <a:bodyPr/>
          <a:lstStyle/>
          <a:p>
            <a:r>
              <a:rPr lang="sv-SE" dirty="0"/>
              <a:t>Vem gör vad?</a:t>
            </a:r>
          </a:p>
        </p:txBody>
      </p:sp>
      <p:sp>
        <p:nvSpPr>
          <p:cNvPr id="8" name="textruta 7">
            <a:extLst>
              <a:ext uri="{FF2B5EF4-FFF2-40B4-BE49-F238E27FC236}">
                <a16:creationId xmlns:a16="http://schemas.microsoft.com/office/drawing/2014/main" id="{E1A35A92-5219-CE3B-17E0-DA4E969FD2C7}"/>
              </a:ext>
            </a:extLst>
          </p:cNvPr>
          <p:cNvSpPr txBox="1"/>
          <p:nvPr/>
        </p:nvSpPr>
        <p:spPr>
          <a:xfrm>
            <a:off x="6485467" y="4830349"/>
            <a:ext cx="1904999" cy="261610"/>
          </a:xfrm>
          <a:prstGeom prst="rect">
            <a:avLst/>
          </a:prstGeom>
          <a:noFill/>
        </p:spPr>
        <p:txBody>
          <a:bodyPr wrap="square" rtlCol="0">
            <a:spAutoFit/>
          </a:bodyPr>
          <a:lstStyle/>
          <a:p>
            <a:pPr algn="r"/>
            <a:r>
              <a:rPr lang="sv-SE" sz="1100" dirty="0"/>
              <a:t>Spes GAP-analys 2020</a:t>
            </a:r>
          </a:p>
        </p:txBody>
      </p:sp>
    </p:spTree>
    <p:extLst>
      <p:ext uri="{BB962C8B-B14F-4D97-AF65-F5344CB8AC3E}">
        <p14:creationId xmlns:p14="http://schemas.microsoft.com/office/powerpoint/2010/main" val="225378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AE25F-8FD6-3FC3-EA4C-06BCFFFB165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2836949-EA64-52E5-A621-E62DBC76C5C2}"/>
              </a:ext>
            </a:extLst>
          </p:cNvPr>
          <p:cNvSpPr>
            <a:spLocks noGrp="1"/>
          </p:cNvSpPr>
          <p:nvPr>
            <p:ph type="title"/>
          </p:nvPr>
        </p:nvSpPr>
        <p:spPr/>
        <p:txBody>
          <a:bodyPr/>
          <a:lstStyle/>
          <a:p>
            <a:r>
              <a:rPr lang="sv-SE" dirty="0"/>
              <a:t>Vi uppdaterade riktlinjen </a:t>
            </a:r>
          </a:p>
        </p:txBody>
      </p:sp>
      <p:sp>
        <p:nvSpPr>
          <p:cNvPr id="3" name="Platshållare för innehåll 2">
            <a:extLst>
              <a:ext uri="{FF2B5EF4-FFF2-40B4-BE49-F238E27FC236}">
                <a16:creationId xmlns:a16="http://schemas.microsoft.com/office/drawing/2014/main" id="{00E0FE51-08B5-F7D7-DB12-A6236A2B5F33}"/>
              </a:ext>
            </a:extLst>
          </p:cNvPr>
          <p:cNvSpPr>
            <a:spLocks noGrp="1"/>
          </p:cNvSpPr>
          <p:nvPr>
            <p:ph idx="1"/>
          </p:nvPr>
        </p:nvSpPr>
        <p:spPr>
          <a:xfrm>
            <a:off x="766689" y="1960563"/>
            <a:ext cx="6956474" cy="2634060"/>
          </a:xfrm>
        </p:spPr>
        <p:txBody>
          <a:bodyPr/>
          <a:lstStyle/>
          <a:p>
            <a:pPr>
              <a:tabLst>
                <a:tab pos="161925" algn="l"/>
              </a:tabLst>
            </a:pPr>
            <a:r>
              <a:rPr lang="sv-SE" sz="1600" dirty="0">
                <a:effectLst/>
                <a:ea typeface="Times New Roman" panose="02020603050405020304" pitchFamily="18" charset="0"/>
                <a:cs typeface="Arial" panose="020B0604020202020204" pitchFamily="34" charset="0"/>
              </a:rPr>
              <a:t>Hanna </a:t>
            </a:r>
            <a:r>
              <a:rPr lang="sv-SE" sz="1600" dirty="0" err="1">
                <a:effectLst/>
                <a:ea typeface="Times New Roman" panose="02020603050405020304" pitchFamily="18" charset="0"/>
                <a:cs typeface="Arial" panose="020B0604020202020204" pitchFamily="34" charset="0"/>
              </a:rPr>
              <a:t>Schwager</a:t>
            </a:r>
            <a:r>
              <a:rPr lang="sv-SE" sz="1600" dirty="0">
                <a:effectLst/>
                <a:ea typeface="Times New Roman" panose="02020603050405020304" pitchFamily="18" charset="0"/>
                <a:cs typeface="Arial" panose="020B0604020202020204" pitchFamily="34" charset="0"/>
              </a:rPr>
              <a:t>, Medicinskt ansvarig för rehabilitering, Örebro kommun</a:t>
            </a:r>
          </a:p>
          <a:p>
            <a:pPr>
              <a:tabLst>
                <a:tab pos="161925" algn="l"/>
              </a:tabLst>
            </a:pPr>
            <a:r>
              <a:rPr lang="sv-SE" sz="1600" dirty="0">
                <a:effectLst/>
                <a:ea typeface="Times New Roman" panose="02020603050405020304" pitchFamily="18" charset="0"/>
                <a:cs typeface="Arial" panose="020B0604020202020204" pitchFamily="34" charset="0"/>
              </a:rPr>
              <a:t>Magdalena Johansson, Medicinskt ansvarig sjuksköterska, Kumla kommun</a:t>
            </a:r>
          </a:p>
          <a:p>
            <a:pPr>
              <a:tabLst>
                <a:tab pos="161925" algn="l"/>
              </a:tabLst>
            </a:pPr>
            <a:r>
              <a:rPr lang="sv-SE" sz="1600" dirty="0">
                <a:effectLst/>
                <a:ea typeface="Times New Roman" panose="02020603050405020304" pitchFamily="18" charset="0"/>
                <a:cs typeface="Arial" panose="020B0604020202020204" pitchFamily="34" charset="0"/>
              </a:rPr>
              <a:t>Gunilla Hedblad, Medicinskt ansvarig sjuksköterska, Lindesbergs kommun</a:t>
            </a:r>
          </a:p>
          <a:p>
            <a:pPr>
              <a:tabLst>
                <a:tab pos="161925" algn="l"/>
              </a:tabLst>
            </a:pPr>
            <a:r>
              <a:rPr lang="sv-SE" sz="1600" dirty="0">
                <a:effectLst/>
                <a:ea typeface="Times New Roman" panose="02020603050405020304" pitchFamily="18" charset="0"/>
                <a:cs typeface="Arial" panose="020B0604020202020204" pitchFamily="34" charset="0"/>
              </a:rPr>
              <a:t>Pernilla Wenström, Socialt ansvarig samordnare, Örebro kommun</a:t>
            </a:r>
          </a:p>
          <a:p>
            <a:pPr>
              <a:tabLst>
                <a:tab pos="161925" algn="l"/>
              </a:tabLst>
            </a:pPr>
            <a:r>
              <a:rPr lang="sv-SE" sz="1600" dirty="0">
                <a:effectLst/>
                <a:ea typeface="Times New Roman" panose="02020603050405020304" pitchFamily="18" charset="0"/>
                <a:cs typeface="Arial" panose="020B0604020202020204" pitchFamily="34" charset="0"/>
              </a:rPr>
              <a:t>Susanne Blom, Medicinskt ansvarig sjuksköterska, Örebro kommun</a:t>
            </a:r>
          </a:p>
          <a:p>
            <a:pPr>
              <a:tabLst>
                <a:tab pos="161925" algn="l"/>
              </a:tabLst>
            </a:pPr>
            <a:r>
              <a:rPr lang="sv-SE" sz="1600" dirty="0">
                <a:effectLst/>
                <a:ea typeface="Times New Roman" panose="02020603050405020304" pitchFamily="18" charset="0"/>
                <a:cs typeface="Arial" panose="020B0604020202020204" pitchFamily="34" charset="0"/>
              </a:rPr>
              <a:t>Johanna Bernström Högblom, Länsövergripande samordnare för suicidprevention, Region Örebro län</a:t>
            </a:r>
          </a:p>
          <a:p>
            <a:pPr marL="0" indent="0">
              <a:buNone/>
            </a:pPr>
            <a:endParaRPr lang="sv-SE" sz="1600" dirty="0"/>
          </a:p>
        </p:txBody>
      </p:sp>
    </p:spTree>
    <p:extLst>
      <p:ext uri="{BB962C8B-B14F-4D97-AF65-F5344CB8AC3E}">
        <p14:creationId xmlns:p14="http://schemas.microsoft.com/office/powerpoint/2010/main" val="1525276507"/>
      </p:ext>
    </p:extLst>
  </p:cSld>
  <p:clrMapOvr>
    <a:masterClrMapping/>
  </p:clrMapOvr>
</p:sld>
</file>

<file path=ppt/theme/theme1.xml><?xml version="1.0" encoding="utf-8"?>
<a:theme xmlns:a="http://schemas.openxmlformats.org/drawingml/2006/main" name="Region Örebro län - Standardlayouter">
  <a:themeElements>
    <a:clrScheme name="Region Örebro län">
      <a:dk1>
        <a:sysClr val="windowText" lastClr="000000"/>
      </a:dk1>
      <a:lt1>
        <a:sysClr val="window" lastClr="FFFFFF"/>
      </a:lt1>
      <a:dk2>
        <a:srgbClr val="575757"/>
      </a:dk2>
      <a:lt2>
        <a:srgbClr val="B2B2B2"/>
      </a:lt2>
      <a:accent1>
        <a:srgbClr val="0090D4"/>
      </a:accent1>
      <a:accent2>
        <a:srgbClr val="9FC53A"/>
      </a:accent2>
      <a:accent3>
        <a:srgbClr val="004F9E"/>
      </a:accent3>
      <a:accent4>
        <a:srgbClr val="008B39"/>
      </a:accent4>
      <a:accent5>
        <a:srgbClr val="66BDE5"/>
      </a:accent5>
      <a:accent6>
        <a:srgbClr val="B9D87B"/>
      </a:accent6>
      <a:hlink>
        <a:srgbClr val="000000"/>
      </a:hlink>
      <a:folHlink>
        <a:srgbClr val="000000"/>
      </a:folHlink>
    </a:clrScheme>
    <a:fontScheme name="Region Örebro lä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nyRegion Örebro.potx" id="{B78BCBC1-89A8-4B9A-A707-04F7E41438BA}" vid="{121BA3D0-1451-4FCD-A8CE-77B01B839BDD}"/>
    </a:ext>
  </a:extLst>
</a:theme>
</file>

<file path=ppt/theme/theme2.xml><?xml version="1.0" encoding="utf-8"?>
<a:theme xmlns:a="http://schemas.openxmlformats.org/drawingml/2006/main" name="Region Örebro län - Varianter av våg">
  <a:themeElements>
    <a:clrScheme name="Region Örebro län">
      <a:dk1>
        <a:sysClr val="windowText" lastClr="000000"/>
      </a:dk1>
      <a:lt1>
        <a:sysClr val="window" lastClr="FFFFFF"/>
      </a:lt1>
      <a:dk2>
        <a:srgbClr val="575757"/>
      </a:dk2>
      <a:lt2>
        <a:srgbClr val="B2B2B2"/>
      </a:lt2>
      <a:accent1>
        <a:srgbClr val="0090D4"/>
      </a:accent1>
      <a:accent2>
        <a:srgbClr val="9FC53A"/>
      </a:accent2>
      <a:accent3>
        <a:srgbClr val="004F9E"/>
      </a:accent3>
      <a:accent4>
        <a:srgbClr val="008B39"/>
      </a:accent4>
      <a:accent5>
        <a:srgbClr val="66BDE5"/>
      </a:accent5>
      <a:accent6>
        <a:srgbClr val="B9D87B"/>
      </a:accent6>
      <a:hlink>
        <a:srgbClr val="000000"/>
      </a:hlink>
      <a:folHlink>
        <a:srgbClr val="000000"/>
      </a:folHlink>
    </a:clrScheme>
    <a:fontScheme name="Region Örebro lä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nyRegion Örebro.potx" id="{B78BCBC1-89A8-4B9A-A707-04F7E41438BA}" vid="{C139EF22-0BB1-4E86-B7F7-18E06BE5AC7D}"/>
    </a:ext>
  </a:extLst>
</a:theme>
</file>

<file path=ppt/theme/theme3.xml><?xml version="1.0" encoding="utf-8"?>
<a:theme xmlns:a="http://schemas.openxmlformats.org/drawingml/2006/main" name="Region Örebro län - Bildlayouter">
  <a:themeElements>
    <a:clrScheme name="Region Örebro län">
      <a:dk1>
        <a:sysClr val="windowText" lastClr="000000"/>
      </a:dk1>
      <a:lt1>
        <a:sysClr val="window" lastClr="FFFFFF"/>
      </a:lt1>
      <a:dk2>
        <a:srgbClr val="575757"/>
      </a:dk2>
      <a:lt2>
        <a:srgbClr val="B2B2B2"/>
      </a:lt2>
      <a:accent1>
        <a:srgbClr val="0090D4"/>
      </a:accent1>
      <a:accent2>
        <a:srgbClr val="9FC53A"/>
      </a:accent2>
      <a:accent3>
        <a:srgbClr val="004F9E"/>
      </a:accent3>
      <a:accent4>
        <a:srgbClr val="008B39"/>
      </a:accent4>
      <a:accent5>
        <a:srgbClr val="66BDE5"/>
      </a:accent5>
      <a:accent6>
        <a:srgbClr val="B9D87B"/>
      </a:accent6>
      <a:hlink>
        <a:srgbClr val="000000"/>
      </a:hlink>
      <a:folHlink>
        <a:srgbClr val="000000"/>
      </a:folHlink>
    </a:clrScheme>
    <a:fontScheme name="Region Örebro lä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nyRegion Örebro.potx" id="{B78BCBC1-89A8-4B9A-A707-04F7E41438BA}" vid="{90AA7051-07A0-4038-AC21-2D2CECA6F2CC}"/>
    </a:ext>
  </a:extLst>
</a:theme>
</file>

<file path=ppt/theme/theme4.xml><?xml version="1.0" encoding="utf-8"?>
<a:theme xmlns:a="http://schemas.openxmlformats.org/drawingml/2006/main" name="Region Örebro län - Rubriksidor/kapitelsidor">
  <a:themeElements>
    <a:clrScheme name="Region Örebro län">
      <a:dk1>
        <a:sysClr val="windowText" lastClr="000000"/>
      </a:dk1>
      <a:lt1>
        <a:sysClr val="window" lastClr="FFFFFF"/>
      </a:lt1>
      <a:dk2>
        <a:srgbClr val="575757"/>
      </a:dk2>
      <a:lt2>
        <a:srgbClr val="B2B2B2"/>
      </a:lt2>
      <a:accent1>
        <a:srgbClr val="0090D4"/>
      </a:accent1>
      <a:accent2>
        <a:srgbClr val="9FC53A"/>
      </a:accent2>
      <a:accent3>
        <a:srgbClr val="004F9E"/>
      </a:accent3>
      <a:accent4>
        <a:srgbClr val="008B39"/>
      </a:accent4>
      <a:accent5>
        <a:srgbClr val="66BDE5"/>
      </a:accent5>
      <a:accent6>
        <a:srgbClr val="B9D87B"/>
      </a:accent6>
      <a:hlink>
        <a:srgbClr val="000000"/>
      </a:hlink>
      <a:folHlink>
        <a:srgbClr val="000000"/>
      </a:folHlink>
    </a:clrScheme>
    <a:fontScheme name="Region Örebro lä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0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000" dirty="0" err="1" smtClean="0"/>
        </a:defPPr>
      </a:lstStyle>
    </a:txDef>
  </a:objectDefaults>
  <a:extraClrSchemeLst/>
  <a:extLst>
    <a:ext uri="{05A4C25C-085E-4340-85A3-A5531E510DB2}">
      <thm15:themeFamily xmlns:thm15="http://schemas.microsoft.com/office/thememl/2012/main" name="nyRegion Örebro.potx" id="{B78BCBC1-89A8-4B9A-A707-04F7E41438BA}" vid="{2B502B92-812E-4B4B-B5BC-1986D3C4054B}"/>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Region Örebro</Template>
  <TotalTime>7573</TotalTime>
  <Words>3249</Words>
  <Application>Microsoft Office PowerPoint</Application>
  <PresentationFormat>Bildspel på skärmen (16:9)</PresentationFormat>
  <Paragraphs>262</Paragraphs>
  <Slides>23</Slides>
  <Notes>22</Notes>
  <HiddenSlides>0</HiddenSlides>
  <MMClips>0</MMClips>
  <ScaleCrop>false</ScaleCrop>
  <HeadingPairs>
    <vt:vector size="8" baseType="variant">
      <vt:variant>
        <vt:lpstr>Använt teckensnitt</vt:lpstr>
      </vt:variant>
      <vt:variant>
        <vt:i4>10</vt:i4>
      </vt:variant>
      <vt:variant>
        <vt:lpstr>Tema</vt:lpstr>
      </vt:variant>
      <vt:variant>
        <vt:i4>4</vt:i4>
      </vt:variant>
      <vt:variant>
        <vt:lpstr>Serverprogram för OLE-inbäddning</vt:lpstr>
      </vt:variant>
      <vt:variant>
        <vt:i4>1</vt:i4>
      </vt:variant>
      <vt:variant>
        <vt:lpstr>Bildrubriker</vt:lpstr>
      </vt:variant>
      <vt:variant>
        <vt:i4>23</vt:i4>
      </vt:variant>
    </vt:vector>
  </HeadingPairs>
  <TitlesOfParts>
    <vt:vector size="38" baseType="lpstr">
      <vt:lpstr>Arial</vt:lpstr>
      <vt:lpstr>Calibri</vt:lpstr>
      <vt:lpstr>circular</vt:lpstr>
      <vt:lpstr>DM Sans</vt:lpstr>
      <vt:lpstr>Georgia</vt:lpstr>
      <vt:lpstr>Jost</vt:lpstr>
      <vt:lpstr>Symbol</vt:lpstr>
      <vt:lpstr>Times New Roman</vt:lpstr>
      <vt:lpstr>var(--h1_typography-font-family)</vt:lpstr>
      <vt:lpstr>Wingdings</vt:lpstr>
      <vt:lpstr>Region Örebro län - Standardlayouter</vt:lpstr>
      <vt:lpstr>Region Örebro län - Varianter av våg</vt:lpstr>
      <vt:lpstr>Region Örebro län - Bildlayouter</vt:lpstr>
      <vt:lpstr>Region Örebro län - Rubriksidor/kapitelsidor</vt:lpstr>
      <vt:lpstr>Acrobat Document</vt:lpstr>
      <vt:lpstr>Tillsammans räddar vi liv</vt:lpstr>
      <vt:lpstr>Visste du att?</vt:lpstr>
      <vt:lpstr>Visste du att?</vt:lpstr>
      <vt:lpstr>Syfte med dagens presentation</vt:lpstr>
      <vt:lpstr>Har du tankar på att du inte vill leva längre?  Det finns alltid hjälp att få!  </vt:lpstr>
      <vt:lpstr>Suicid</vt:lpstr>
      <vt:lpstr>PowerPoint-presentation</vt:lpstr>
      <vt:lpstr>Vem gör vad?</vt:lpstr>
      <vt:lpstr>Vi uppdaterade riktlinjen </vt:lpstr>
      <vt:lpstr>Berör den mig?</vt:lpstr>
      <vt:lpstr>Riktlinjens uppbyggnad</vt:lpstr>
      <vt:lpstr>kapitel</vt:lpstr>
      <vt:lpstr>Olika funktioner har olika ansvar</vt:lpstr>
      <vt:lpstr>Riktlinjens innehåll</vt:lpstr>
      <vt:lpstr>PowerPoint-presentation</vt:lpstr>
      <vt:lpstr>Barn som anhöriga och efterlevande  </vt:lpstr>
      <vt:lpstr>Individens  väg i vården</vt:lpstr>
      <vt:lpstr>Kontaktvägar </vt:lpstr>
      <vt:lpstr>Utbildningstrappan</vt:lpstr>
      <vt:lpstr>Viktiga webbsidor</vt:lpstr>
      <vt:lpstr>Uppföljning av riktlinjen </vt:lpstr>
      <vt:lpstr>Hör ihop med riktlinjen </vt:lpstr>
      <vt:lpstr>Tillsammans  räddar vi liv!  </vt:lpstr>
    </vt:vector>
  </TitlesOfParts>
  <Company>ROL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räddar vi liv</dc:title>
  <dc:creator>Kjörk Sofia, Reg utv Förvaltningskansli</dc:creator>
  <cp:lastModifiedBy>Kjörk Sofia, Reg utv Förvaltningskansli</cp:lastModifiedBy>
  <cp:revision>50</cp:revision>
  <dcterms:created xsi:type="dcterms:W3CDTF">2024-03-05T09:56:42Z</dcterms:created>
  <dcterms:modified xsi:type="dcterms:W3CDTF">2024-03-22T15:46:40Z</dcterms:modified>
</cp:coreProperties>
</file>